
<file path=[Content_Types].xml><?xml version="1.0" encoding="utf-8"?>
<Types xmlns="http://schemas.openxmlformats.org/package/2006/content-types">
  <Override PartName="/ppt/notesSlides/notesSlide24.xml" ContentType="application/vnd.openxmlformats-officedocument.presentationml.notesSlide+xml"/>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notesSlides/notesSlide40.xml" ContentType="application/vnd.openxmlformats-officedocument.presentationml.notes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39.xml" ContentType="application/vnd.openxmlformats-officedocument.presentationml.notes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s/slide44.xml" ContentType="application/vnd.openxmlformats-officedocument.presentationml.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notesSlides/notesSlide38.xml" ContentType="application/vnd.openxmlformats-officedocument.presentationml.notes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43.xml" ContentType="application/vnd.openxmlformats-officedocument.presentationml.slide+xml"/>
  <Override PartName="/ppt/notesSlides/notesSlide45.xml" ContentType="application/vnd.openxmlformats-officedocument.presentationml.notesSlide+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notesSlides/notesSlide37.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5.xml" ContentType="application/vnd.openxmlformats-officedocument.presentationml.notesSlide+xml"/>
  <Override PartName="/ppt/slides/slide42.xml" ContentType="application/vnd.openxmlformats-officedocument.presentationml.slide+xml"/>
  <Override PartName="/ppt/notesSlides/notesSlide44.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notesSlides/notesSlide36.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slides/slide41.xml" ContentType="application/vnd.openxmlformats-officedocument.presentationml.slide+xml"/>
  <Override PartName="/ppt/theme/theme3.xml" ContentType="application/vnd.openxmlformats-officedocument.theme+xml"/>
  <Override PartName="/ppt/notesSlides/notesSlide43.xml" ContentType="application/vnd.openxmlformats-officedocument.presentationml.notesSlid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notesSlides/notesSlide42.xml" ContentType="application/vnd.openxmlformats-officedocument.presentationml.notes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notesSlides/notesSlide25.xml" ContentType="application/vnd.openxmlformats-officedocument.presentationml.notes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notesSlides/notesSlide41.xml" ContentType="application/vnd.openxmlformats-officedocument.presentationml.notesSlid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739" r:id="rId1"/>
  </p:sldMasterIdLst>
  <p:notesMasterIdLst>
    <p:notesMasterId r:id="rId47"/>
  </p:notesMasterIdLst>
  <p:handoutMasterIdLst>
    <p:handoutMasterId r:id="rId48"/>
  </p:handoutMasterIdLst>
  <p:sldIdLst>
    <p:sldId id="256" r:id="rId2"/>
    <p:sldId id="543" r:id="rId3"/>
    <p:sldId id="381" r:id="rId4"/>
    <p:sldId id="490" r:id="rId5"/>
    <p:sldId id="491" r:id="rId6"/>
    <p:sldId id="492" r:id="rId7"/>
    <p:sldId id="493" r:id="rId8"/>
    <p:sldId id="494" r:id="rId9"/>
    <p:sldId id="495" r:id="rId10"/>
    <p:sldId id="496" r:id="rId11"/>
    <p:sldId id="497" r:id="rId12"/>
    <p:sldId id="500" r:id="rId13"/>
    <p:sldId id="498" r:id="rId14"/>
    <p:sldId id="501" r:id="rId15"/>
    <p:sldId id="503" r:id="rId16"/>
    <p:sldId id="506" r:id="rId17"/>
    <p:sldId id="507" r:id="rId18"/>
    <p:sldId id="508" r:id="rId19"/>
    <p:sldId id="509" r:id="rId20"/>
    <p:sldId id="510" r:id="rId21"/>
    <p:sldId id="511" r:id="rId22"/>
    <p:sldId id="512" r:id="rId23"/>
    <p:sldId id="515" r:id="rId24"/>
    <p:sldId id="514" r:id="rId25"/>
    <p:sldId id="516" r:id="rId26"/>
    <p:sldId id="520" r:id="rId27"/>
    <p:sldId id="521" r:id="rId28"/>
    <p:sldId id="522" r:id="rId29"/>
    <p:sldId id="523" r:id="rId30"/>
    <p:sldId id="517" r:id="rId31"/>
    <p:sldId id="524" r:id="rId32"/>
    <p:sldId id="525" r:id="rId33"/>
    <p:sldId id="544" r:id="rId34"/>
    <p:sldId id="527" r:id="rId35"/>
    <p:sldId id="528" r:id="rId36"/>
    <p:sldId id="529" r:id="rId37"/>
    <p:sldId id="531" r:id="rId38"/>
    <p:sldId id="533" r:id="rId39"/>
    <p:sldId id="518" r:id="rId40"/>
    <p:sldId id="536" r:id="rId41"/>
    <p:sldId id="542" r:id="rId42"/>
    <p:sldId id="537" r:id="rId43"/>
    <p:sldId id="538" r:id="rId44"/>
    <p:sldId id="539" r:id="rId45"/>
    <p:sldId id="540" r:id="rId46"/>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p:scale>
          <a:sx n="93" d="100"/>
          <a:sy n="93" d="100"/>
        </p:scale>
        <p:origin x="-88" y="1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2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presProps" Target="presProps.xml"/><Relationship Id="rId51" Type="http://schemas.openxmlformats.org/officeDocument/2006/relationships/viewProps" Target="viewProps.xml"/><Relationship Id="rId52" Type="http://schemas.openxmlformats.org/officeDocument/2006/relationships/theme" Target="theme/theme1.xml"/><Relationship Id="rId53"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4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セッション１０</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F8F0467-AB98-D44D-AAE0-C2E6C243EC4B}"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E6F3957E-1B1F-0843-B8FE-8886AB18B47E}" type="datetime1">
              <a:rPr lang="ja-JP" altLang="en-US"/>
              <a:pPr>
                <a:defRPr/>
              </a:pPr>
              <a:t>17.8.19</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4294967295"/>
          </p:nvPr>
        </p:nvSpPr>
        <p:spPr bwMode="auto">
          <a:xfrm>
            <a:off x="3884613" y="8685213"/>
            <a:ext cx="2971800" cy="457200"/>
          </a:xfrm>
          <a:prstGeom prst="rect">
            <a:avLst/>
          </a:prstGeom>
          <a:noFill/>
          <a:ln>
            <a:miter lim="800000"/>
            <a:headEnd/>
            <a:tailEnd/>
          </a:ln>
        </p:spPr>
        <p:txBody>
          <a:bodyPr>
            <a:prstTxWarp prst="textNoShape">
              <a:avLst/>
            </a:prstTxWarp>
          </a:bodyPr>
          <a:lstStyle/>
          <a:p>
            <a:fld id="{C3B61391-67A6-C548-BAA3-4B69A7FF06FB}"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963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6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37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57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78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98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19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39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806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011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216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421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625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830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035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24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445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64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1BBC809F-F967-234D-8FD4-70ADA0772BA7}" type="datetime1">
              <a:rPr lang="ja-JP" altLang="en-US"/>
              <a:pPr>
                <a:defRPr/>
              </a:pPr>
              <a:t>17.8.19</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CFEF977E-6FC1-A14D-B515-4481FC22C376}"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F84D678B-A741-EC41-B55E-F37F949911BA}"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195FDB02-6011-5740-A035-59FF7145B4FF}"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1AFA2C1E-11C7-9C49-9F15-92FF44F8AD1C}"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D6B881AB-A871-074F-9A54-141336636297}"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3C230252-8B3A-4A4A-BB36-40A4539DF96D}" type="datetime1">
              <a:rPr lang="ja-JP" altLang="en-US"/>
              <a:pPr>
                <a:defRPr/>
              </a:pPr>
              <a:t>17.8.19</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A8428F62-180C-9042-8CD4-D53BCF778E51}"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a:lvl1pPr>
          </a:lstStyle>
          <a:p>
            <a:pPr>
              <a:defRPr/>
            </a:pPr>
            <a:fld id="{655C04F1-11B8-2B46-B48A-3DC2BEBBE532}" type="datetime1">
              <a:rPr lang="ja-JP" altLang="en-US"/>
              <a:pPr>
                <a:defRPr/>
              </a:pPr>
              <a:t>17.8.19</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DAF47447-38C6-E54A-86F0-DFA3934C8E49}"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3F2738F8-0C5C-8B4C-905E-2F87272AB9E8}" type="datetime1">
              <a:rPr lang="ja-JP" altLang="en-US"/>
              <a:pPr>
                <a:defRPr/>
              </a:pPr>
              <a:t>17.8.19</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33EB05E8-B2C3-294E-B781-ECF4EECBC8A4}"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EB103CDA-48E6-7E4F-A910-CBFCE7324564}" type="datetime1">
              <a:rPr lang="ja-JP" altLang="en-US"/>
              <a:pPr>
                <a:defRPr/>
              </a:pPr>
              <a:t>17.8.19</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86A69B95-C97F-4B40-8719-8F4F1F3A5BCE}"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DD4AB09C-784B-404B-A1CC-493D90589172}" type="datetime1">
              <a:rPr lang="ja-JP" altLang="en-US"/>
              <a:pPr>
                <a:defRPr/>
              </a:pPr>
              <a:t>17.8.19</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6AC34F61-0FA3-0D41-A9B3-F82C3D53901E}"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68A0F99D-A9B1-CB4C-80B4-C02D3D62E20D}" type="datetime1">
              <a:rPr lang="ja-JP" altLang="en-US"/>
              <a:pPr>
                <a:defRPr/>
              </a:pPr>
              <a:t>17.8.19</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84C71214-A50C-9B41-A20C-CCB35BBEC09B}"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3B5B2590-31FB-6645-BF53-45F798BD7915}" type="datetime1">
              <a:rPr lang="ja-JP" altLang="en-US"/>
              <a:pPr>
                <a:defRPr/>
              </a:pPr>
              <a:t>17.8.19</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5ABD2875-1215-E145-BB84-0AB1CCF4F00D}"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6" y="615202"/>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3BB05141-DA7C-8D4B-AA11-7E6FAC54E149}" type="datetime1">
              <a:rPr lang="ja-JP" altLang="en-US"/>
              <a:pPr>
                <a:defRPr/>
              </a:pPr>
              <a:t>17.8.19</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040DDAC6-4B35-5C43-8A91-14757033DA7A}"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6104C240-1850-7345-9B19-7CAA9DCA105B}" type="datetime1">
              <a:rPr lang="ja-JP" altLang="en-US"/>
              <a:pPr>
                <a:defRPr/>
              </a:pPr>
              <a:t>17.8.19</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ED2EEAFB-CD92-2046-8C2B-D853259EA536}"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906" r:id="rId1"/>
    <p:sldLayoutId id="2147484900" r:id="rId2"/>
    <p:sldLayoutId id="2147484907" r:id="rId3"/>
    <p:sldLayoutId id="2147484908" r:id="rId4"/>
    <p:sldLayoutId id="2147484901" r:id="rId5"/>
    <p:sldLayoutId id="2147484902" r:id="rId6"/>
    <p:sldLayoutId id="2147484903" r:id="rId7"/>
    <p:sldLayoutId id="2147484909" r:id="rId8"/>
    <p:sldLayoutId id="2147484910" r:id="rId9"/>
    <p:sldLayoutId id="2147484904" r:id="rId10"/>
    <p:sldLayoutId id="2147484905"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214313" y="3643313"/>
            <a:ext cx="8607425" cy="1214437"/>
          </a:xfrm>
        </p:spPr>
        <p:txBody>
          <a:bodyPr/>
          <a:lstStyle/>
          <a:p>
            <a:pPr eaLnBrk="1" hangingPunct="1"/>
            <a:r>
              <a:rPr lang="en-US" altLang="ja-JP">
                <a:solidFill>
                  <a:srgbClr val="898970"/>
                </a:solidFill>
              </a:rPr>
              <a:t>20</a:t>
            </a:r>
            <a:r>
              <a:rPr lang="ja-JP" altLang="en-US">
                <a:solidFill>
                  <a:srgbClr val="898970"/>
                </a:solidFill>
              </a:rPr>
              <a:t>時間基礎セミナー</a:t>
            </a:r>
            <a:endParaRPr lang="en-US" altLang="ja-JP">
              <a:solidFill>
                <a:srgbClr val="898970"/>
              </a:solidFill>
            </a:endParaRPr>
          </a:p>
          <a:p>
            <a:pPr eaLnBrk="1" hangingPunct="1"/>
            <a:r>
              <a:rPr lang="ja-JP" altLang="en-US" sz="3200">
                <a:solidFill>
                  <a:srgbClr val="898970"/>
                </a:solidFill>
              </a:rPr>
              <a:t>セッション</a:t>
            </a:r>
            <a:r>
              <a:rPr lang="en-US" altLang="ja-JP" sz="3200">
                <a:solidFill>
                  <a:srgbClr val="C00000"/>
                </a:solidFill>
              </a:rPr>
              <a:t>10</a:t>
            </a:r>
            <a:r>
              <a:rPr lang="ja-JP" altLang="en-US" sz="3200">
                <a:solidFill>
                  <a:srgbClr val="898970"/>
                </a:solidFill>
              </a:rPr>
              <a:t>：特別な援助が必要な赤ちゃん</a:t>
            </a:r>
          </a:p>
        </p:txBody>
      </p:sp>
      <p:sp>
        <p:nvSpPr>
          <p:cNvPr id="15364" name="スライド番号プレースホルダ 3"/>
          <p:cNvSpPr>
            <a:spLocks noGrp="1"/>
          </p:cNvSpPr>
          <p:nvPr>
            <p:ph type="sldNum" sz="quarter" idx="11"/>
          </p:nvPr>
        </p:nvSpPr>
        <p:spPr bwMode="auto">
          <a:noFill/>
          <a:ln>
            <a:miter lim="800000"/>
            <a:headEnd/>
            <a:tailEnd/>
          </a:ln>
        </p:spPr>
        <p:txBody>
          <a:bodyPr/>
          <a:lstStyle/>
          <a:p>
            <a:fld id="{17318637-E6D2-6442-A8AB-BE0DFC5CBC95}" type="slidenum">
              <a:rPr lang="ja-JP" altLang="en-US"/>
              <a:pPr/>
              <a:t>1</a:t>
            </a:fld>
            <a:endParaRPr lang="ja-JP" altLang="en-US"/>
          </a:p>
        </p:txBody>
      </p:sp>
      <p:sp>
        <p:nvSpPr>
          <p:cNvPr id="15365" name="テキスト ボックス 4"/>
          <p:cNvSpPr txBox="1">
            <a:spLocks noChangeArrowheads="1"/>
          </p:cNvSpPr>
          <p:nvPr/>
        </p:nvSpPr>
        <p:spPr bwMode="auto">
          <a:xfrm>
            <a:off x="3195638" y="5653088"/>
            <a:ext cx="2239962" cy="954087"/>
          </a:xfrm>
          <a:prstGeom prst="rect">
            <a:avLst/>
          </a:prstGeom>
          <a:noFill/>
          <a:ln w="9525">
            <a:noFill/>
            <a:miter lim="800000"/>
            <a:headEnd/>
            <a:tailEnd/>
          </a:ln>
        </p:spPr>
        <p:txBody>
          <a:bodyPr wrap="none">
            <a:prstTxWarp prst="textNoShape">
              <a:avLst/>
            </a:prstTxWarp>
            <a:spAutoFit/>
          </a:bodyPr>
          <a:lstStyle/>
          <a:p>
            <a:r>
              <a:rPr lang="en-US" altLang="ja-JP" sz="2800"/>
              <a:t>revised 2016</a:t>
            </a:r>
            <a:endParaRPr lang="ja-JP" altLang="en-US" sz="2800"/>
          </a:p>
          <a:p>
            <a:endParaRPr lang="ja-JP" altLang="en-US" sz="28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コンテンツ プレースホルダ 2"/>
          <p:cNvSpPr>
            <a:spLocks noGrp="1"/>
          </p:cNvSpPr>
          <p:nvPr>
            <p:ph idx="1"/>
          </p:nvPr>
        </p:nvSpPr>
        <p:spPr>
          <a:xfrm>
            <a:off x="684213" y="857250"/>
            <a:ext cx="7775575" cy="3292475"/>
          </a:xfrm>
        </p:spPr>
        <p:txBody>
          <a:bodyPr/>
          <a:lstStyle/>
          <a:p>
            <a:pPr eaLnBrk="1" hangingPunct="1"/>
            <a:r>
              <a:rPr lang="ja-JP" altLang="en-US" sz="2800">
                <a:latin typeface="HG丸ｺﾞｼｯｸM-PRO" charset="-128"/>
              </a:rPr>
              <a:t>裕美さんの赤ちゃんは</a:t>
            </a:r>
            <a:r>
              <a:rPr lang="en-US" altLang="ja-JP" sz="2800">
                <a:latin typeface="HG丸ｺﾞｼｯｸM-PRO" charset="-128"/>
              </a:rPr>
              <a:t>,</a:t>
            </a:r>
            <a:r>
              <a:rPr lang="ja-JP" altLang="en-US" sz="2800">
                <a:latin typeface="HG丸ｺﾞｼｯｸM-PRO" charset="-128"/>
              </a:rPr>
              <a:t>呼吸状態に心配な点があるため新生児治療室へ</a:t>
            </a:r>
            <a:endParaRPr lang="en-US" altLang="ja-JP" sz="2800">
              <a:latin typeface="HG丸ｺﾞｼｯｸM-PRO" charset="-128"/>
            </a:endParaRPr>
          </a:p>
          <a:p>
            <a:pPr eaLnBrk="1" hangingPunct="1"/>
            <a:r>
              <a:rPr lang="ja-JP" altLang="en-US" sz="2800">
                <a:latin typeface="HG丸ｺﾞｼｯｸM-PRO" charset="-128"/>
              </a:rPr>
              <a:t>裕美さんは産科棟へ</a:t>
            </a:r>
            <a:endParaRPr lang="en-US" altLang="ja-JP" sz="2800">
              <a:latin typeface="HG丸ｺﾞｼｯｸM-PRO" charset="-128"/>
            </a:endParaRPr>
          </a:p>
          <a:p>
            <a:pPr eaLnBrk="1" hangingPunct="1"/>
            <a:r>
              <a:rPr lang="ja-JP" altLang="en-US" sz="2800">
                <a:latin typeface="HG丸ｺﾞｼｯｸM-PRO" charset="-128"/>
              </a:rPr>
              <a:t>裕美さんは赤ちゃんと離されたらどのように母乳をあげたらよいか心配しています</a:t>
            </a:r>
            <a:endParaRPr lang="en-US" altLang="ja-JP" sz="2800">
              <a:latin typeface="HG丸ｺﾞｼｯｸM-PRO" charset="-128"/>
            </a:endParaRPr>
          </a:p>
        </p:txBody>
      </p:sp>
      <p:sp>
        <p:nvSpPr>
          <p:cNvPr id="33795" name="テキスト ボックス 1"/>
          <p:cNvSpPr txBox="1">
            <a:spLocks noChangeArrowheads="1"/>
          </p:cNvSpPr>
          <p:nvPr/>
        </p:nvSpPr>
        <p:spPr bwMode="auto">
          <a:xfrm>
            <a:off x="250825" y="3573463"/>
            <a:ext cx="8353425" cy="1816100"/>
          </a:xfrm>
          <a:prstGeom prst="rect">
            <a:avLst/>
          </a:prstGeom>
          <a:noFill/>
          <a:ln w="9525">
            <a:noFill/>
            <a:miter lim="800000"/>
            <a:headEnd/>
            <a:tailEnd/>
          </a:ln>
        </p:spPr>
        <p:txBody>
          <a:bodyPr>
            <a:prstTxWarp prst="textNoShape">
              <a:avLst/>
            </a:prstTxWarp>
            <a:spAutoFit/>
          </a:bodyPr>
          <a:lstStyle/>
          <a:p>
            <a:pPr algn="ctr">
              <a:buFont typeface="Wingdings" charset="2"/>
              <a:buNone/>
            </a:pPr>
            <a:r>
              <a:rPr lang="ja-JP" altLang="en-US" sz="2800">
                <a:latin typeface="HG丸ｺﾞｼｯｸM-PRO" charset="-128"/>
              </a:rPr>
              <a:t>　</a:t>
            </a:r>
            <a:endParaRPr lang="en-US" altLang="ja-JP" sz="2800">
              <a:latin typeface="HG丸ｺﾞｼｯｸM-PRO" charset="-128"/>
            </a:endParaRPr>
          </a:p>
          <a:p>
            <a:pPr algn="ctr">
              <a:buFont typeface="Wingdings" charset="2"/>
              <a:buNone/>
            </a:pPr>
            <a:r>
              <a:rPr lang="ja-JP" altLang="en-US" sz="2800">
                <a:latin typeface="HG丸ｺﾞｼｯｸM-PRO" charset="-128"/>
              </a:rPr>
              <a:t>　</a:t>
            </a:r>
            <a:r>
              <a:rPr lang="ja-JP" altLang="en-US" sz="2800">
                <a:solidFill>
                  <a:srgbClr val="C00000"/>
                </a:solidFill>
                <a:latin typeface="HG丸ｺﾞｼｯｸM-PRO" charset="-128"/>
              </a:rPr>
              <a:t>新生児治療室で</a:t>
            </a:r>
            <a:endParaRPr lang="en-US" altLang="ja-JP" sz="2800">
              <a:solidFill>
                <a:srgbClr val="C00000"/>
              </a:solidFill>
              <a:latin typeface="HG丸ｺﾞｼｯｸM-PRO" charset="-128"/>
            </a:endParaRPr>
          </a:p>
          <a:p>
            <a:pPr algn="ctr">
              <a:buFont typeface="Wingdings" charset="2"/>
              <a:buNone/>
            </a:pPr>
            <a:r>
              <a:rPr lang="ja-JP" altLang="en-US" sz="2800">
                <a:solidFill>
                  <a:srgbClr val="C00000"/>
                </a:solidFill>
                <a:latin typeface="HG丸ｺﾞｼｯｸM-PRO" charset="-128"/>
              </a:rPr>
              <a:t>どんな母乳育児支援ができますか？</a:t>
            </a:r>
            <a:endParaRPr lang="en-US" altLang="ja-JP" sz="2800">
              <a:latin typeface="HG丸ｺﾞｼｯｸM-PRO" charset="-128"/>
            </a:endParaRPr>
          </a:p>
          <a:p>
            <a:endParaRPr lang="ja-JP" altLang="en-US" sz="2800">
              <a:latin typeface="HG丸ｺﾞｼｯｸM-PRO" charset="-128"/>
            </a:endParaRPr>
          </a:p>
        </p:txBody>
      </p:sp>
      <p:sp>
        <p:nvSpPr>
          <p:cNvPr id="33796" name="スライド番号プレースホルダ 3"/>
          <p:cNvSpPr>
            <a:spLocks noGrp="1"/>
          </p:cNvSpPr>
          <p:nvPr>
            <p:ph type="sldNum" sz="quarter" idx="12"/>
          </p:nvPr>
        </p:nvSpPr>
        <p:spPr bwMode="auto">
          <a:noFill/>
          <a:ln>
            <a:miter lim="800000"/>
            <a:headEnd/>
            <a:tailEnd/>
          </a:ln>
        </p:spPr>
        <p:txBody>
          <a:bodyPr/>
          <a:lstStyle/>
          <a:p>
            <a:fld id="{8117BEEC-4E64-F34F-9BD8-0033DA992C02}" type="slidenum">
              <a:rPr lang="ja-JP" altLang="en-US"/>
              <a:pPr/>
              <a:t>10</a:t>
            </a:fld>
            <a:endParaRPr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a:xfrm>
            <a:off x="539750" y="620713"/>
            <a:ext cx="8147050" cy="720725"/>
          </a:xfrm>
        </p:spPr>
        <p:txBody>
          <a:bodyPr/>
          <a:lstStyle/>
          <a:p>
            <a:pPr eaLnBrk="1" hangingPunct="1"/>
            <a:r>
              <a:rPr lang="ja-JP" altLang="en-US" sz="3200" b="1">
                <a:ln>
                  <a:noFill/>
                </a:ln>
                <a:solidFill>
                  <a:srgbClr val="7030A0"/>
                </a:solidFill>
              </a:rPr>
              <a:t>新生児治療室での母乳育児支援</a:t>
            </a:r>
          </a:p>
        </p:txBody>
      </p:sp>
      <p:sp>
        <p:nvSpPr>
          <p:cNvPr id="35843" name="コンテンツ プレースホルダ 2"/>
          <p:cNvSpPr>
            <a:spLocks noGrp="1"/>
          </p:cNvSpPr>
          <p:nvPr>
            <p:ph idx="1"/>
          </p:nvPr>
        </p:nvSpPr>
        <p:spPr>
          <a:xfrm>
            <a:off x="471488" y="1557338"/>
            <a:ext cx="8215312" cy="4668837"/>
          </a:xfrm>
        </p:spPr>
        <p:txBody>
          <a:bodyPr/>
          <a:lstStyle/>
          <a:p>
            <a:pPr eaLnBrk="1" hangingPunct="1"/>
            <a:r>
              <a:rPr lang="ja-JP" altLang="en-US" sz="2800">
                <a:latin typeface="HG丸ｺﾞｼｯｸM-PRO" charset="-128"/>
              </a:rPr>
              <a:t>いつでもお母さんが赤ちゃんに会えるように手配</a:t>
            </a:r>
            <a:endParaRPr lang="en-US" altLang="ja-JP" sz="2800">
              <a:latin typeface="HG丸ｺﾞｼｯｸM-PRO" charset="-128"/>
            </a:endParaRPr>
          </a:p>
          <a:p>
            <a:pPr lvl="1" eaLnBrk="1" hangingPunct="1"/>
            <a:r>
              <a:rPr lang="ja-JP" altLang="en-US" sz="2400">
                <a:latin typeface="HG丸ｺﾞｼｯｸM-PRO" charset="-128"/>
              </a:rPr>
              <a:t>母親にできるだけ赤ちゃんを訪問し</a:t>
            </a:r>
            <a:r>
              <a:rPr lang="en-US" altLang="ja-JP" sz="2400">
                <a:latin typeface="HG丸ｺﾞｼｯｸM-PRO" charset="-128"/>
              </a:rPr>
              <a:t>,</a:t>
            </a:r>
            <a:r>
              <a:rPr lang="ja-JP" altLang="en-US" sz="2400">
                <a:latin typeface="HG丸ｺﾞｼｯｸM-PRO" charset="-128"/>
              </a:rPr>
              <a:t>さわったり赤ちゃんの世話を促す</a:t>
            </a:r>
            <a:endParaRPr lang="en-US" altLang="ja-JP" sz="2400">
              <a:latin typeface="HG丸ｺﾞｼｯｸM-PRO" charset="-128"/>
            </a:endParaRPr>
          </a:p>
          <a:p>
            <a:pPr lvl="1" eaLnBrk="1" hangingPunct="1"/>
            <a:r>
              <a:rPr lang="ja-JP" altLang="en-US" sz="2400">
                <a:latin typeface="HG丸ｺﾞｼｯｸM-PRO" charset="-128"/>
              </a:rPr>
              <a:t>母親が新生児治療室で赤ちゃんと過ごすと赤ちゃんがさらされる病原体に対する防御因子を産生できる</a:t>
            </a:r>
            <a:endParaRPr lang="en-US" altLang="ja-JP">
              <a:latin typeface="HG丸ｺﾞｼｯｸM-PRO" charset="-128"/>
            </a:endParaRPr>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95212A4C-DC46-E240-B44F-08F723148918}" type="slidenum">
              <a:rPr lang="ja-JP" altLang="en-US"/>
              <a:pPr/>
              <a:t>11</a:t>
            </a:fld>
            <a:endParaRPr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2"/>
          <p:cNvSpPr>
            <a:spLocks noGrp="1"/>
          </p:cNvSpPr>
          <p:nvPr>
            <p:ph type="title"/>
          </p:nvPr>
        </p:nvSpPr>
        <p:spPr>
          <a:xfrm>
            <a:off x="892175" y="333375"/>
            <a:ext cx="7502525" cy="1143000"/>
          </a:xfrm>
        </p:spPr>
        <p:txBody>
          <a:bodyPr/>
          <a:lstStyle/>
          <a:p>
            <a:pPr eaLnBrk="1" hangingPunct="1"/>
            <a:r>
              <a:rPr lang="ja-JP" altLang="en-US" sz="3200" b="1">
                <a:ln>
                  <a:noFill/>
                </a:ln>
                <a:solidFill>
                  <a:srgbClr val="7030A0"/>
                </a:solidFill>
                <a:latin typeface="HG丸ｺﾞｼｯｸM-PRO" charset="-128"/>
              </a:rPr>
              <a:t>肌と肌とのふれあい</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「カンガルー・マザー・ケア」</a:t>
            </a:r>
          </a:p>
        </p:txBody>
      </p:sp>
      <p:sp>
        <p:nvSpPr>
          <p:cNvPr id="37891" name="コンテンツ プレースホルダ 2"/>
          <p:cNvSpPr>
            <a:spLocks noGrp="1"/>
          </p:cNvSpPr>
          <p:nvPr>
            <p:ph sz="half" idx="1"/>
          </p:nvPr>
        </p:nvSpPr>
        <p:spPr>
          <a:xfrm>
            <a:off x="604838" y="1574800"/>
            <a:ext cx="8158162" cy="1925638"/>
          </a:xfrm>
        </p:spPr>
        <p:txBody>
          <a:bodyPr/>
          <a:lstStyle/>
          <a:p>
            <a:pPr eaLnBrk="1" hangingPunct="1"/>
            <a:r>
              <a:rPr lang="ja-JP" altLang="en-US">
                <a:latin typeface="HG丸ｺﾞｼｯｸM-PRO" charset="-128"/>
              </a:rPr>
              <a:t>母親に衣服の中に入れて胸に密着しておむつだけの赤ちゃんを抱くように促す</a:t>
            </a:r>
            <a:endParaRPr lang="en-US" altLang="ja-JP">
              <a:latin typeface="HG丸ｺﾞｼｯｸM-PRO" charset="-128"/>
            </a:endParaRPr>
          </a:p>
          <a:p>
            <a:pPr eaLnBrk="1" hangingPunct="1"/>
            <a:r>
              <a:rPr lang="ja-JP" altLang="en-US">
                <a:latin typeface="HG丸ｺﾞｼｯｸM-PRO" charset="-128"/>
              </a:rPr>
              <a:t>赤ちゃんは欲しがった時にいつでも乳房に向かえる　　　　　　</a:t>
            </a:r>
            <a:endParaRPr lang="en-US" altLang="ja-JP">
              <a:latin typeface="HG丸ｺﾞｼｯｸM-PRO" charset="-128"/>
            </a:endParaRPr>
          </a:p>
          <a:p>
            <a:pPr eaLnBrk="1" hangingPunct="1"/>
            <a:r>
              <a:rPr lang="ja-JP" altLang="en-US">
                <a:latin typeface="HG丸ｺﾞｼｯｸM-PRO" charset="-128"/>
              </a:rPr>
              <a:t>赤ちゃんの体温と呼吸を調整し発達を助け母乳産生が増加する　　　　　　　　　　　　　　　　　　　　　　　　　　　　　　　　　　　　　　　　　　　　　　　　　　　　　　　　　　　　　　　　　　　　　　　　　　　　　　　　　　　　</a:t>
            </a:r>
            <a:endParaRPr lang="en-US" altLang="ja-JP">
              <a:latin typeface="HG丸ｺﾞｼｯｸM-PRO" charset="-128"/>
            </a:endParaRPr>
          </a:p>
          <a:p>
            <a:pPr eaLnBrk="1" hangingPunct="1">
              <a:buFont typeface="Wingdings" charset="2"/>
              <a:buNone/>
            </a:pPr>
            <a:endParaRPr lang="ja-JP" altLang="en-US" sz="2000">
              <a:latin typeface="HG丸ｺﾞｼｯｸM-PRO" charset="-128"/>
            </a:endParaRPr>
          </a:p>
        </p:txBody>
      </p:sp>
      <p:sp>
        <p:nvSpPr>
          <p:cNvPr id="37892" name="スライド番号プレースホルダ 5"/>
          <p:cNvSpPr>
            <a:spLocks noGrp="1"/>
          </p:cNvSpPr>
          <p:nvPr>
            <p:ph type="sldNum" sz="quarter" idx="12"/>
          </p:nvPr>
        </p:nvSpPr>
        <p:spPr bwMode="auto">
          <a:noFill/>
          <a:ln>
            <a:miter lim="800000"/>
            <a:headEnd/>
            <a:tailEnd/>
          </a:ln>
        </p:spPr>
        <p:txBody>
          <a:bodyPr/>
          <a:lstStyle/>
          <a:p>
            <a:fld id="{C208155E-77CB-E14C-801D-0837858FA7A4}" type="slidenum">
              <a:rPr lang="ja-JP" altLang="en-US"/>
              <a:pPr/>
              <a:t>12</a:t>
            </a:fld>
            <a:endParaRPr lang="ja-JP" altLang="en-US"/>
          </a:p>
        </p:txBody>
      </p:sp>
      <p:sp>
        <p:nvSpPr>
          <p:cNvPr id="2" name="正方形/長方形 1"/>
          <p:cNvSpPr/>
          <p:nvPr/>
        </p:nvSpPr>
        <p:spPr>
          <a:xfrm>
            <a:off x="3635375" y="4111625"/>
            <a:ext cx="3097213" cy="2047875"/>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カンガルー・マザー・ケアの写真</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9" name="スライド番号プレースホルダ 3"/>
          <p:cNvSpPr>
            <a:spLocks noGrp="1"/>
          </p:cNvSpPr>
          <p:nvPr>
            <p:ph type="sldNum" sz="quarter" idx="12"/>
          </p:nvPr>
        </p:nvSpPr>
        <p:spPr bwMode="auto">
          <a:noFill/>
          <a:ln>
            <a:miter lim="800000"/>
            <a:headEnd/>
            <a:tailEnd/>
          </a:ln>
        </p:spPr>
        <p:txBody>
          <a:bodyPr/>
          <a:lstStyle/>
          <a:p>
            <a:fld id="{7F338439-9384-BC42-8CE1-3083E10AEAA8}" type="slidenum">
              <a:rPr lang="ja-JP" altLang="en-US"/>
              <a:pPr/>
              <a:t>13</a:t>
            </a:fld>
            <a:endParaRPr lang="ja-JP" altLang="en-US"/>
          </a:p>
        </p:txBody>
      </p:sp>
      <p:sp>
        <p:nvSpPr>
          <p:cNvPr id="39940" name="コンテンツ プレースホルダー 1"/>
          <p:cNvSpPr>
            <a:spLocks noGrp="1"/>
          </p:cNvSpPr>
          <p:nvPr>
            <p:ph idx="1"/>
          </p:nvPr>
        </p:nvSpPr>
        <p:spPr/>
        <p:txBody>
          <a:bodyPr/>
          <a:lstStyle/>
          <a:p>
            <a:endParaRPr lang="ja-JP" altLang="en-US"/>
          </a:p>
        </p:txBody>
      </p:sp>
      <p:sp>
        <p:nvSpPr>
          <p:cNvPr id="6" name="正方形/長方形 5"/>
          <p:cNvSpPr/>
          <p:nvPr/>
        </p:nvSpPr>
        <p:spPr>
          <a:xfrm>
            <a:off x="1600200" y="1066800"/>
            <a:ext cx="5545137" cy="4891087"/>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dirty="0">
                <a:solidFill>
                  <a:schemeClr val="bg1"/>
                </a:solidFill>
                <a:latin typeface="HG丸ｺﾞｼｯｸM-PRO" charset="-128"/>
                <a:cs typeface="HG丸ｺﾞｼｯｸM-PRO" charset="-128"/>
              </a:rPr>
              <a:t>図</a:t>
            </a:r>
            <a:r>
              <a:rPr lang="en-US" altLang="ja-JP" dirty="0">
                <a:solidFill>
                  <a:schemeClr val="bg1"/>
                </a:solidFill>
                <a:latin typeface="HG丸ｺﾞｼｯｸM-PRO" charset="-128"/>
                <a:cs typeface="HG丸ｺﾞｼｯｸM-PRO" charset="-128"/>
              </a:rPr>
              <a:t>10-</a:t>
            </a:r>
            <a:r>
              <a:rPr lang="en-US" altLang="ja-JP" dirty="0" smtClean="0">
                <a:solidFill>
                  <a:schemeClr val="bg1"/>
                </a:solidFill>
                <a:latin typeface="HG丸ｺﾞｼｯｸM-PRO" charset="-128"/>
                <a:cs typeface="HG丸ｺﾞｼｯｸM-PRO" charset="-128"/>
              </a:rPr>
              <a:t>1</a:t>
            </a:r>
          </a:p>
          <a:p>
            <a:pPr algn="ctr">
              <a:defRPr/>
            </a:pPr>
            <a:r>
              <a:rPr lang="ja-JP" altLang="en-US" dirty="0" smtClean="0">
                <a:solidFill>
                  <a:schemeClr val="bg1"/>
                </a:solidFill>
                <a:latin typeface="HG丸ｺﾞｼｯｸM-PRO" charset="-128"/>
                <a:cs typeface="HG丸ｺﾞｼｯｸM-PRO" charset="-128"/>
              </a:rPr>
              <a:t>カンガルーマザーケア</a:t>
            </a:r>
            <a:endParaRPr lang="ja-JP" altLang="en-US" dirty="0">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395288" y="620713"/>
            <a:ext cx="8501062" cy="714375"/>
          </a:xfrm>
        </p:spPr>
        <p:txBody>
          <a:bodyPr/>
          <a:lstStyle/>
          <a:p>
            <a:pPr eaLnBrk="1" hangingPunct="1"/>
            <a:r>
              <a:rPr lang="ja-JP" altLang="en-US" sz="3200" b="1">
                <a:ln>
                  <a:noFill/>
                </a:ln>
                <a:solidFill>
                  <a:srgbClr val="7030A0"/>
                </a:solidFill>
              </a:rPr>
              <a:t>母親を大切に</a:t>
            </a:r>
          </a:p>
        </p:txBody>
      </p:sp>
      <p:sp>
        <p:nvSpPr>
          <p:cNvPr id="41987" name="コンテンツ プレースホルダ 2"/>
          <p:cNvSpPr>
            <a:spLocks noGrp="1"/>
          </p:cNvSpPr>
          <p:nvPr>
            <p:ph idx="1"/>
          </p:nvPr>
        </p:nvSpPr>
        <p:spPr>
          <a:xfrm>
            <a:off x="609600" y="1335088"/>
            <a:ext cx="8072438" cy="4902200"/>
          </a:xfrm>
        </p:spPr>
        <p:txBody>
          <a:bodyPr/>
          <a:lstStyle/>
          <a:p>
            <a:pPr eaLnBrk="1" hangingPunct="1"/>
            <a:r>
              <a:rPr lang="ja-JP" altLang="en-US" sz="2800">
                <a:latin typeface="HG丸ｺﾞｼｯｸM-PRO" charset="-128"/>
              </a:rPr>
              <a:t>赤ちゃんの健康</a:t>
            </a:r>
            <a:r>
              <a:rPr lang="en-US" altLang="ja-JP" sz="2800">
                <a:latin typeface="HG丸ｺﾞｼｯｸM-PRO" charset="-128"/>
              </a:rPr>
              <a:t>/</a:t>
            </a:r>
            <a:r>
              <a:rPr lang="ja-JP" altLang="en-US" sz="2800">
                <a:latin typeface="HG丸ｺﾞｼｯｸM-PRO" charset="-128"/>
              </a:rPr>
              <a:t>生存のために母親の存在が大変重要</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赤ちゃんが入院中⇒母親も病院に</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母親が遠くから来院⇒病院に休憩場所</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赤ちゃんのそばに母親への適切な椅子</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母親へ飲食物の提供⇒施設に働きかけ</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両親の質問に答え根気よく説明</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「母乳</a:t>
            </a:r>
            <a:r>
              <a:rPr lang="en-US" altLang="ja-JP">
                <a:latin typeface="HG丸ｺﾞｼｯｸM-PRO" charset="-128"/>
              </a:rPr>
              <a:t>/</a:t>
            </a:r>
            <a:r>
              <a:rPr lang="ja-JP" altLang="en-US">
                <a:latin typeface="HG丸ｺﾞｼｯｸM-PRO" charset="-128"/>
              </a:rPr>
              <a:t>母乳で育てることは重要」と私たちが信じていることを両親に分かってもらう</a:t>
            </a:r>
            <a:endParaRPr lang="en-US" altLang="ja-JP">
              <a:latin typeface="HG丸ｺﾞｼｯｸM-PRO" charset="-128"/>
            </a:endParaRPr>
          </a:p>
          <a:p>
            <a:pPr lvl="1" eaLnBrk="1" hangingPunct="1">
              <a:buClr>
                <a:schemeClr val="bg2"/>
              </a:buClr>
              <a:buFont typeface="Wingdings" charset="2"/>
              <a:buChar char="ü"/>
            </a:pPr>
            <a:endParaRPr lang="en-US" altLang="ja-JP">
              <a:latin typeface="HG丸ｺﾞｼｯｸM-PRO" charset="-128"/>
            </a:endParaRP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D15AA727-9E78-0247-9FC3-7392D28705A8}" type="slidenum">
              <a:rPr lang="ja-JP" altLang="en-US"/>
              <a:pPr/>
              <a:t>14</a:t>
            </a:fld>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a:xfrm>
            <a:off x="971550" y="404813"/>
            <a:ext cx="7358063" cy="714375"/>
          </a:xfrm>
        </p:spPr>
        <p:txBody>
          <a:bodyPr/>
          <a:lstStyle/>
          <a:p>
            <a:pPr eaLnBrk="1" hangingPunct="1"/>
            <a:r>
              <a:rPr lang="ja-JP" altLang="en-US" sz="3200" b="1">
                <a:ln>
                  <a:noFill/>
                </a:ln>
                <a:solidFill>
                  <a:srgbClr val="7030A0"/>
                </a:solidFill>
              </a:rPr>
              <a:t>母乳育児確立のための支援</a:t>
            </a:r>
          </a:p>
        </p:txBody>
      </p:sp>
      <p:sp>
        <p:nvSpPr>
          <p:cNvPr id="44035" name="コンテンツ プレースホルダ 2"/>
          <p:cNvSpPr>
            <a:spLocks noGrp="1"/>
          </p:cNvSpPr>
          <p:nvPr>
            <p:ph idx="1"/>
          </p:nvPr>
        </p:nvSpPr>
        <p:spPr>
          <a:xfrm>
            <a:off x="611188" y="1196975"/>
            <a:ext cx="8143875" cy="5040313"/>
          </a:xfrm>
        </p:spPr>
        <p:txBody>
          <a:bodyPr/>
          <a:lstStyle/>
          <a:p>
            <a:pPr eaLnBrk="1" hangingPunct="1"/>
            <a:r>
              <a:rPr lang="ja-JP" altLang="en-US" sz="2800">
                <a:latin typeface="HG丸ｺﾞｼｯｸM-PRO" charset="-128"/>
              </a:rPr>
              <a:t>出産後</a:t>
            </a:r>
            <a:r>
              <a:rPr lang="en-US" altLang="ja-JP" sz="2800">
                <a:latin typeface="HG丸ｺﾞｼｯｸM-PRO" charset="-128"/>
              </a:rPr>
              <a:t>6</a:t>
            </a:r>
            <a:r>
              <a:rPr lang="ja-JP" altLang="en-US" sz="2800">
                <a:latin typeface="HG丸ｺﾞｼｯｸM-PRO" charset="-128"/>
              </a:rPr>
              <a:t>時間以内に搾乳を開始</a:t>
            </a:r>
            <a:endParaRPr lang="en-US" altLang="ja-JP" sz="2800">
              <a:latin typeface="HG丸ｺﾞｼｯｸM-PRO" charset="-128"/>
            </a:endParaRPr>
          </a:p>
          <a:p>
            <a:pPr eaLnBrk="1" hangingPunct="1"/>
            <a:r>
              <a:rPr lang="en-US" altLang="ja-JP" sz="2800">
                <a:latin typeface="HG丸ｺﾞｼｯｸM-PRO" charset="-128"/>
              </a:rPr>
              <a:t>24</a:t>
            </a:r>
            <a:r>
              <a:rPr lang="ja-JP" altLang="en-US" sz="2800">
                <a:latin typeface="HG丸ｺﾞｼｯｸM-PRO" charset="-128"/>
              </a:rPr>
              <a:t>時間に</a:t>
            </a:r>
            <a:r>
              <a:rPr lang="en-US" altLang="ja-JP" sz="2800">
                <a:latin typeface="HG丸ｺﾞｼｯｸM-PRO" charset="-128"/>
              </a:rPr>
              <a:t>6</a:t>
            </a:r>
            <a:r>
              <a:rPr lang="ja-JP" altLang="en-US" sz="2800">
                <a:latin typeface="HG丸ｺﾞｼｯｸM-PRO" charset="-128"/>
              </a:rPr>
              <a:t>回以上の搾乳</a:t>
            </a:r>
            <a:endParaRPr lang="en-US" altLang="ja-JP" sz="2800">
              <a:latin typeface="HG丸ｺﾞｼｯｸM-PRO" charset="-128"/>
            </a:endParaRPr>
          </a:p>
          <a:p>
            <a:pPr eaLnBrk="1" hangingPunct="1"/>
            <a:r>
              <a:rPr lang="ja-JP" altLang="en-US" sz="2800">
                <a:latin typeface="HG丸ｺﾞｼｯｸM-PRO" charset="-128"/>
              </a:rPr>
              <a:t>まだ上手に哺乳できなくても早期から乳房のところで赤ちゃんが過ごすよう促す</a:t>
            </a:r>
            <a:endParaRPr lang="en-US" altLang="ja-JP" sz="2800">
              <a:latin typeface="HG丸ｺﾞｼｯｸM-PRO" charset="-128"/>
            </a:endParaRPr>
          </a:p>
          <a:p>
            <a:pPr eaLnBrk="1" hangingPunct="1"/>
            <a:r>
              <a:rPr lang="ja-JP" altLang="en-US" sz="2800">
                <a:latin typeface="HG丸ｺﾞｼｯｸM-PRO" charset="-128"/>
              </a:rPr>
              <a:t>必要な母乳をすぐに全量飲みとることを期待せず</a:t>
            </a:r>
            <a:r>
              <a:rPr lang="en-US" altLang="ja-JP" sz="2800">
                <a:latin typeface="HG丸ｺﾞｼｯｸM-PRO" charset="-128"/>
              </a:rPr>
              <a:t>,</a:t>
            </a:r>
            <a:r>
              <a:rPr lang="ja-JP" altLang="en-US" sz="2800">
                <a:latin typeface="HG丸ｺﾞｼｯｸM-PRO" charset="-128"/>
              </a:rPr>
              <a:t>「乳房になじむ」ということを母親に伝える</a:t>
            </a:r>
            <a:endParaRPr lang="en-US" altLang="ja-JP" sz="2800">
              <a:latin typeface="HG丸ｺﾞｼｯｸM-PRO" charset="-128"/>
            </a:endParaRPr>
          </a:p>
          <a:p>
            <a:pPr eaLnBrk="1" hangingPunct="1"/>
            <a:r>
              <a:rPr lang="ja-JP" altLang="en-US" sz="2800">
                <a:latin typeface="HG丸ｺﾞｼｯｸM-PRO" charset="-128"/>
              </a:rPr>
              <a:t>乳房と満腹感を結びつけさせるため経管栄養を与えながら乳房のところに抱く</a:t>
            </a:r>
            <a:endParaRPr lang="en-US" altLang="ja-JP" sz="2800">
              <a:latin typeface="HG丸ｺﾞｼｯｸM-PRO" charset="-128"/>
            </a:endParaRPr>
          </a:p>
          <a:p>
            <a:pPr eaLnBrk="1" hangingPunct="1"/>
            <a:r>
              <a:rPr lang="ja-JP" altLang="en-US" sz="2800">
                <a:latin typeface="HG丸ｺﾞｼｯｸM-PRO" charset="-128"/>
              </a:rPr>
              <a:t>赤ちゃんが母乳を飲めるようになるまでチューブやカップで搾母乳（人工乳首の使用は回避）</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endParaRPr lang="en-US" altLang="ja-JP" sz="2800">
              <a:latin typeface="HG丸ｺﾞｼｯｸM-PRO" charset="-128"/>
            </a:endParaRPr>
          </a:p>
          <a:p>
            <a:pPr eaLnBrk="1" hangingPunct="1"/>
            <a:endParaRPr lang="en-US" altLang="ja-JP" sz="2800">
              <a:latin typeface="HG丸ｺﾞｼｯｸM-PRO" charset="-128"/>
            </a:endParaRP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54CD1951-9650-EB4C-872C-F666B398A8CF}" type="slidenum">
              <a:rPr lang="ja-JP" altLang="en-US"/>
              <a:pPr/>
              <a:t>15</a:t>
            </a:fld>
            <a:endParaRPr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a:xfrm>
            <a:off x="928688" y="357188"/>
            <a:ext cx="7358062" cy="714375"/>
          </a:xfrm>
        </p:spPr>
        <p:txBody>
          <a:bodyPr/>
          <a:lstStyle/>
          <a:p>
            <a:pPr eaLnBrk="1" hangingPunct="1"/>
            <a:r>
              <a:rPr lang="ja-JP" altLang="en-US" sz="3200" b="1">
                <a:ln>
                  <a:noFill/>
                </a:ln>
                <a:solidFill>
                  <a:srgbClr val="7030A0"/>
                </a:solidFill>
                <a:latin typeface="HG丸ｺﾞｼｯｸM-PRO" charset="-128"/>
              </a:rPr>
              <a:t>赤ちゃんを乳房のところで抱く</a:t>
            </a:r>
          </a:p>
        </p:txBody>
      </p:sp>
      <p:sp>
        <p:nvSpPr>
          <p:cNvPr id="46083" name="コンテンツ プレースホルダ 2"/>
          <p:cNvSpPr>
            <a:spLocks noGrp="1"/>
          </p:cNvSpPr>
          <p:nvPr>
            <p:ph idx="1"/>
          </p:nvPr>
        </p:nvSpPr>
        <p:spPr>
          <a:xfrm>
            <a:off x="500063" y="1285875"/>
            <a:ext cx="8143875" cy="4954588"/>
          </a:xfrm>
        </p:spPr>
        <p:txBody>
          <a:bodyPr/>
          <a:lstStyle/>
          <a:p>
            <a:pPr eaLnBrk="1" hangingPunct="1"/>
            <a:r>
              <a:rPr lang="ja-JP" altLang="en-US" sz="2800">
                <a:latin typeface="HG丸ｺﾞｼｯｸM-PRO" charset="-128"/>
              </a:rPr>
              <a:t>瞼の下で素早い眼球運動が見られるようなちょうど目覚めはじめたときが良い</a:t>
            </a:r>
            <a:endParaRPr lang="en-US" altLang="ja-JP" sz="2800">
              <a:latin typeface="HG丸ｺﾞｼｯｸM-PRO" charset="-128"/>
            </a:endParaRPr>
          </a:p>
          <a:p>
            <a:pPr eaLnBrk="1" hangingPunct="1"/>
            <a:r>
              <a:rPr lang="ja-JP" altLang="en-US" sz="2800">
                <a:latin typeface="HG丸ｺﾞｼｯｸM-PRO" charset="-128"/>
              </a:rPr>
              <a:t>乳房のところで抱く</a:t>
            </a:r>
            <a:endParaRPr lang="en-US" altLang="ja-JP" sz="2800">
              <a:latin typeface="HG丸ｺﾞｼｯｸM-PRO" charset="-128"/>
            </a:endParaRPr>
          </a:p>
          <a:p>
            <a:pPr eaLnBrk="1" hangingPunct="1"/>
            <a:r>
              <a:rPr lang="ja-JP" altLang="en-US" sz="2800">
                <a:latin typeface="HG丸ｺﾞｼｯｸM-PRO" charset="-128"/>
              </a:rPr>
              <a:t>母乳を飲む準備ができたら赤ちゃんは舌と口で吸啜したり</a:t>
            </a:r>
            <a:r>
              <a:rPr lang="en-US" altLang="ja-JP" sz="2800">
                <a:latin typeface="HG丸ｺﾞｼｯｸM-PRO" charset="-128"/>
              </a:rPr>
              <a:t>,</a:t>
            </a:r>
            <a:r>
              <a:rPr lang="ja-JP" altLang="en-US" sz="2800">
                <a:latin typeface="HG丸ｺﾞｼｯｸM-PRO" charset="-128"/>
              </a:rPr>
              <a:t>自分の手を口までもってくるかもしれない</a:t>
            </a:r>
            <a:endParaRPr lang="en-US" altLang="ja-JP" sz="2800">
              <a:latin typeface="HG丸ｺﾞｼｯｸM-PRO" charset="-128"/>
            </a:endParaRPr>
          </a:p>
          <a:p>
            <a:pPr eaLnBrk="1" hangingPunct="1"/>
            <a:r>
              <a:rPr lang="ja-JP" altLang="en-US" sz="2800">
                <a:latin typeface="HG丸ｺﾞｼｯｸM-PRO" charset="-128"/>
              </a:rPr>
              <a:t>赤ちゃんが泣いてエネルギーを使い果たすことを避けるため</a:t>
            </a:r>
            <a:r>
              <a:rPr lang="en-US" altLang="ja-JP" sz="2800">
                <a:latin typeface="HG丸ｺﾞｼｯｸM-PRO" charset="-128"/>
              </a:rPr>
              <a:t>,</a:t>
            </a:r>
            <a:r>
              <a:rPr lang="ja-JP" altLang="en-US" sz="2800">
                <a:latin typeface="HG丸ｺﾞｼｯｸM-PRO" charset="-128"/>
              </a:rPr>
              <a:t>母親が授乳のタイミングを予測する方法を学べるよう支援する</a:t>
            </a: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72CC9F4C-E1CF-ED4E-8166-87210CA507B2}" type="slidenum">
              <a:rPr lang="ja-JP" altLang="en-US"/>
              <a:pPr/>
              <a:t>16</a:t>
            </a:fld>
            <a:endParaRPr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タイトル 1"/>
          <p:cNvSpPr>
            <a:spLocks noGrp="1"/>
          </p:cNvSpPr>
          <p:nvPr>
            <p:ph type="title"/>
          </p:nvPr>
        </p:nvSpPr>
        <p:spPr/>
        <p:txBody>
          <a:bodyPr/>
          <a:lstStyle/>
          <a:p>
            <a:pPr eaLnBrk="1" hangingPunct="1"/>
            <a:r>
              <a:rPr lang="ja-JP" altLang="en-US" sz="3200">
                <a:ln>
                  <a:noFill/>
                </a:ln>
                <a:solidFill>
                  <a:srgbClr val="7030A0"/>
                </a:solidFill>
                <a:latin typeface="HG丸ｺﾞｼｯｸM-PRO" charset="-128"/>
              </a:rPr>
              <a:t>早期産児の授乳姿勢のとり方</a:t>
            </a:r>
          </a:p>
        </p:txBody>
      </p:sp>
      <p:sp>
        <p:nvSpPr>
          <p:cNvPr id="48132" name="スライド番号プレースホルダ 4"/>
          <p:cNvSpPr>
            <a:spLocks noGrp="1"/>
          </p:cNvSpPr>
          <p:nvPr>
            <p:ph type="sldNum" sz="quarter" idx="12"/>
          </p:nvPr>
        </p:nvSpPr>
        <p:spPr bwMode="auto">
          <a:noFill/>
          <a:ln>
            <a:miter lim="800000"/>
            <a:headEnd/>
            <a:tailEnd/>
          </a:ln>
        </p:spPr>
        <p:txBody>
          <a:bodyPr/>
          <a:lstStyle/>
          <a:p>
            <a:fld id="{6DB67551-3362-5C4A-ACF8-503B0248D000}" type="slidenum">
              <a:rPr lang="ja-JP" altLang="en-US"/>
              <a:pPr/>
              <a:t>17</a:t>
            </a:fld>
            <a:endParaRPr lang="ja-JP" altLang="en-US"/>
          </a:p>
        </p:txBody>
      </p:sp>
      <p:sp>
        <p:nvSpPr>
          <p:cNvPr id="48133" name="コンテンツ プレースホルダー 1"/>
          <p:cNvSpPr>
            <a:spLocks noGrp="1"/>
          </p:cNvSpPr>
          <p:nvPr>
            <p:ph idx="1"/>
          </p:nvPr>
        </p:nvSpPr>
        <p:spPr/>
        <p:txBody>
          <a:bodyPr/>
          <a:lstStyle/>
          <a:p>
            <a:endParaRPr lang="ja-JP" altLang="en-US"/>
          </a:p>
        </p:txBody>
      </p:sp>
      <p:sp>
        <p:nvSpPr>
          <p:cNvPr id="7" name="正方形/長方形 6"/>
          <p:cNvSpPr/>
          <p:nvPr/>
        </p:nvSpPr>
        <p:spPr>
          <a:xfrm>
            <a:off x="1908175" y="1412875"/>
            <a:ext cx="5256213" cy="4459288"/>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10-3</a:t>
            </a:r>
            <a:endParaRPr lang="ja-JP" altLang="en-US">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2"/>
          <p:cNvSpPr>
            <a:spLocks noGrp="1"/>
          </p:cNvSpPr>
          <p:nvPr>
            <p:ph type="title"/>
          </p:nvPr>
        </p:nvSpPr>
        <p:spPr>
          <a:xfrm>
            <a:off x="285750" y="571500"/>
            <a:ext cx="8572500" cy="714375"/>
          </a:xfrm>
        </p:spPr>
        <p:txBody>
          <a:bodyPr/>
          <a:lstStyle/>
          <a:p>
            <a:pPr eaLnBrk="1" hangingPunct="1"/>
            <a:r>
              <a:rPr lang="ja-JP" altLang="en-US" sz="3200" b="1">
                <a:ln>
                  <a:noFill/>
                </a:ln>
                <a:solidFill>
                  <a:srgbClr val="7030A0"/>
                </a:solidFill>
                <a:latin typeface="HG丸ｺﾞｼｯｸM-PRO" charset="-128"/>
              </a:rPr>
              <a:t>母親に示す授乳姿勢</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赤ちゃんを支える</a:t>
            </a:r>
          </a:p>
        </p:txBody>
      </p:sp>
      <p:sp>
        <p:nvSpPr>
          <p:cNvPr id="50179" name="コンテンツ プレースホルダ 2"/>
          <p:cNvSpPr>
            <a:spLocks noGrp="1"/>
          </p:cNvSpPr>
          <p:nvPr>
            <p:ph sz="half" idx="1"/>
          </p:nvPr>
        </p:nvSpPr>
        <p:spPr>
          <a:xfrm>
            <a:off x="395288" y="1322388"/>
            <a:ext cx="8462962" cy="4357687"/>
          </a:xfrm>
        </p:spPr>
        <p:txBody>
          <a:bodyPr/>
          <a:lstStyle/>
          <a:p>
            <a:pPr eaLnBrk="1" hangingPunct="1"/>
            <a:r>
              <a:rPr lang="ja-JP" altLang="en-US"/>
              <a:t>小さい赤ちゃんを抱く方法の一つ；</a:t>
            </a:r>
            <a:r>
              <a:rPr lang="ja-JP" altLang="en-US">
                <a:solidFill>
                  <a:srgbClr val="C00000"/>
                </a:solidFill>
              </a:rPr>
              <a:t>母親の手で赤ちゃんの頭を支える</a:t>
            </a:r>
            <a:r>
              <a:rPr lang="en-US" altLang="ja-JP">
                <a:solidFill>
                  <a:srgbClr val="C00000"/>
                </a:solidFill>
              </a:rPr>
              <a:t>,</a:t>
            </a:r>
            <a:r>
              <a:rPr lang="ja-JP" altLang="en-US">
                <a:solidFill>
                  <a:srgbClr val="C00000"/>
                </a:solidFill>
              </a:rPr>
              <a:t>頭をつかまない</a:t>
            </a:r>
            <a:endParaRPr lang="en-US" altLang="ja-JP">
              <a:solidFill>
                <a:srgbClr val="C00000"/>
              </a:solidFill>
            </a:endParaRPr>
          </a:p>
          <a:p>
            <a:pPr eaLnBrk="1" hangingPunct="1"/>
            <a:r>
              <a:rPr lang="ja-JP" altLang="en-US"/>
              <a:t>母親の腕で赤ちゃんの体を支え</a:t>
            </a:r>
            <a:r>
              <a:rPr lang="en-US" altLang="ja-JP"/>
              <a:t>,</a:t>
            </a:r>
            <a:r>
              <a:rPr lang="ja-JP" altLang="en-US"/>
              <a:t>赤ちゃんを母親の脇に抱える</a:t>
            </a:r>
            <a:endParaRPr lang="en-US" altLang="ja-JP"/>
          </a:p>
          <a:p>
            <a:pPr eaLnBrk="1" hangingPunct="1"/>
            <a:r>
              <a:rPr lang="ja-JP" altLang="en-US"/>
              <a:t>飲んでいる乳房と反対側の手を使うことも可能</a:t>
            </a:r>
            <a:endParaRPr lang="en-US" altLang="ja-JP"/>
          </a:p>
          <a:p>
            <a:pPr eaLnBrk="1" hangingPunct="1">
              <a:buFont typeface="Wingdings" charset="2"/>
              <a:buNone/>
            </a:pPr>
            <a:endParaRPr lang="ja-JP" altLang="en-US"/>
          </a:p>
        </p:txBody>
      </p:sp>
      <p:sp>
        <p:nvSpPr>
          <p:cNvPr id="50180" name="スライド番号プレースホルダ 4"/>
          <p:cNvSpPr>
            <a:spLocks noGrp="1"/>
          </p:cNvSpPr>
          <p:nvPr>
            <p:ph type="sldNum" sz="quarter" idx="12"/>
          </p:nvPr>
        </p:nvSpPr>
        <p:spPr bwMode="auto">
          <a:noFill/>
          <a:ln>
            <a:miter lim="800000"/>
            <a:headEnd/>
            <a:tailEnd/>
          </a:ln>
        </p:spPr>
        <p:txBody>
          <a:bodyPr/>
          <a:lstStyle/>
          <a:p>
            <a:fld id="{4632661C-ADEC-904A-AA1D-B1A6A12B79EA}" type="slidenum">
              <a:rPr lang="ja-JP" altLang="en-US"/>
              <a:pPr/>
              <a:t>18</a:t>
            </a:fld>
            <a:endParaRPr lang="ja-JP" altLang="en-US"/>
          </a:p>
        </p:txBody>
      </p:sp>
      <p:sp>
        <p:nvSpPr>
          <p:cNvPr id="7" name="正方形/長方形 6"/>
          <p:cNvSpPr/>
          <p:nvPr/>
        </p:nvSpPr>
        <p:spPr>
          <a:xfrm>
            <a:off x="2627313" y="3767138"/>
            <a:ext cx="3889375" cy="2659062"/>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10-3</a:t>
            </a:r>
            <a:endParaRPr lang="ja-JP" altLang="en-US">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2"/>
          <p:cNvSpPr>
            <a:spLocks noGrp="1"/>
          </p:cNvSpPr>
          <p:nvPr>
            <p:ph type="title"/>
          </p:nvPr>
        </p:nvSpPr>
        <p:spPr>
          <a:xfrm>
            <a:off x="1042988" y="477838"/>
            <a:ext cx="7200900" cy="714375"/>
          </a:xfrm>
        </p:spPr>
        <p:txBody>
          <a:bodyPr/>
          <a:lstStyle/>
          <a:p>
            <a:pPr eaLnBrk="1" hangingPunct="1"/>
            <a:r>
              <a:rPr lang="ja-JP" altLang="en-US" sz="3200" b="1">
                <a:ln>
                  <a:noFill/>
                </a:ln>
                <a:solidFill>
                  <a:srgbClr val="7030A0"/>
                </a:solidFill>
                <a:latin typeface="HG丸ｺﾞｼｯｸM-PRO" charset="-128"/>
              </a:rPr>
              <a:t>母親に示す授乳姿勢</a:t>
            </a:r>
            <a:r>
              <a:rPr lang="en-US" altLang="ja-JP" sz="3200">
                <a:ln>
                  <a:noFill/>
                </a:ln>
                <a:solidFill>
                  <a:srgbClr val="7030A0"/>
                </a:solidFill>
                <a:latin typeface="HG丸ｺﾞｼｯｸM-PRO" charset="-128"/>
              </a:rPr>
              <a:t>:</a:t>
            </a:r>
            <a:r>
              <a:rPr lang="ja-JP" altLang="en-US" sz="3200" b="1">
                <a:ln>
                  <a:noFill/>
                </a:ln>
                <a:solidFill>
                  <a:srgbClr val="7030A0"/>
                </a:solidFill>
                <a:latin typeface="HG丸ｺﾞｼｯｸM-PRO" charset="-128"/>
              </a:rPr>
              <a:t>乳房を支える</a:t>
            </a:r>
          </a:p>
        </p:txBody>
      </p:sp>
      <p:sp>
        <p:nvSpPr>
          <p:cNvPr id="52227" name="コンテンツ プレースホルダ 2"/>
          <p:cNvSpPr>
            <a:spLocks noGrp="1"/>
          </p:cNvSpPr>
          <p:nvPr>
            <p:ph idx="1"/>
          </p:nvPr>
        </p:nvSpPr>
        <p:spPr>
          <a:xfrm>
            <a:off x="357188" y="1341438"/>
            <a:ext cx="8143875" cy="4957762"/>
          </a:xfrm>
        </p:spPr>
        <p:txBody>
          <a:bodyPr/>
          <a:lstStyle/>
          <a:p>
            <a:pPr eaLnBrk="1" hangingPunct="1"/>
            <a:r>
              <a:rPr lang="ja-JP" altLang="en-US" sz="2800">
                <a:latin typeface="HG丸ｺﾞｼｯｸM-PRO" charset="-128"/>
              </a:rPr>
              <a:t>一方の手で乳房を支え</a:t>
            </a:r>
            <a:r>
              <a:rPr lang="en-US" altLang="ja-JP" sz="2800">
                <a:latin typeface="HG丸ｺﾞｼｯｸM-PRO" charset="-128"/>
              </a:rPr>
              <a:t>,</a:t>
            </a:r>
            <a:r>
              <a:rPr lang="ja-JP" altLang="en-US" sz="2800">
                <a:latin typeface="HG丸ｺﾞｼｯｸM-PRO" charset="-128"/>
              </a:rPr>
              <a:t>赤ちゃんが乳房を口の中にずっと含んでいられるよう助ける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乳房の上に親指</a:t>
            </a:r>
            <a:r>
              <a:rPr lang="en-US" altLang="ja-JP">
                <a:latin typeface="HG丸ｺﾞｼｯｸM-PRO" charset="-128"/>
              </a:rPr>
              <a:t>,</a:t>
            </a:r>
            <a:r>
              <a:rPr lang="ja-JP" altLang="en-US">
                <a:latin typeface="HG丸ｺﾞｼｯｸM-PRO" charset="-128"/>
              </a:rPr>
              <a:t> 乳房の下には他の４本の指を置く</a:t>
            </a:r>
            <a:endParaRPr lang="en-US" altLang="ja-JP">
              <a:latin typeface="HG丸ｺﾞｼｯｸM-PRO" charset="-128"/>
            </a:endParaRPr>
          </a:p>
          <a:p>
            <a:pPr eaLnBrk="1" hangingPunct="1"/>
            <a:r>
              <a:rPr lang="ja-JP" altLang="en-US" sz="2800">
                <a:latin typeface="HG丸ｺﾞｼｯｸM-PRO" charset="-128"/>
              </a:rPr>
              <a:t>母乳の出をよくするため</a:t>
            </a:r>
            <a:r>
              <a:rPr lang="en-US" altLang="ja-JP" sz="2800">
                <a:latin typeface="HG丸ｺﾞｼｯｸM-PRO" charset="-128"/>
              </a:rPr>
              <a:t>,																							</a:t>
            </a:r>
            <a:r>
              <a:rPr lang="ja-JP" altLang="en-US" sz="2800">
                <a:latin typeface="HG丸ｺﾞｼｯｸM-PRO" charset="-128"/>
              </a:rPr>
              <a:t>　　　　　　　　　　　　赤ちゃんが飲むのを休むた　　　　　　　　　　　びに乳房をさすったり圧迫　　　　　　　　　　　　　　　　　　したりする　　　　　　　　　　</a:t>
            </a:r>
            <a:endParaRPr lang="en-US" altLang="ja-JP" sz="2800">
              <a:latin typeface="HG丸ｺﾞｼｯｸM-PRO" charset="-128"/>
            </a:endParaRPr>
          </a:p>
        </p:txBody>
      </p:sp>
      <p:sp>
        <p:nvSpPr>
          <p:cNvPr id="52228" name="スライド番号プレースホルダ 5"/>
          <p:cNvSpPr>
            <a:spLocks noGrp="1"/>
          </p:cNvSpPr>
          <p:nvPr>
            <p:ph type="sldNum" sz="quarter" idx="12"/>
          </p:nvPr>
        </p:nvSpPr>
        <p:spPr bwMode="auto">
          <a:noFill/>
          <a:ln>
            <a:miter lim="800000"/>
            <a:headEnd/>
            <a:tailEnd/>
          </a:ln>
        </p:spPr>
        <p:txBody>
          <a:bodyPr/>
          <a:lstStyle/>
          <a:p>
            <a:fld id="{AD601F59-5186-C24E-B2F5-9D141722EB51}" type="slidenum">
              <a:rPr lang="ja-JP" altLang="en-US"/>
              <a:pPr/>
              <a:t>19</a:t>
            </a:fld>
            <a:endParaRPr lang="ja-JP" altLang="en-US"/>
          </a:p>
        </p:txBody>
      </p:sp>
      <p:sp>
        <p:nvSpPr>
          <p:cNvPr id="7" name="正方形/長方形 6"/>
          <p:cNvSpPr/>
          <p:nvPr/>
        </p:nvSpPr>
        <p:spPr>
          <a:xfrm>
            <a:off x="5435600" y="3068638"/>
            <a:ext cx="2881313" cy="2874962"/>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ウェブサイト上のスライド</a:t>
            </a:r>
            <a:r>
              <a:rPr lang="en-US" altLang="ja-JP">
                <a:solidFill>
                  <a:schemeClr val="bg1"/>
                </a:solidFill>
                <a:latin typeface="HG丸ｺﾞｼｯｸM-PRO" charset="-128"/>
                <a:cs typeface="HG丸ｺﾞｼｯｸM-PRO" charset="-128"/>
              </a:rPr>
              <a:t>26</a:t>
            </a:r>
            <a:endParaRPr lang="ja-JP" altLang="en-US">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00100" y="428604"/>
            <a:ext cx="7358114" cy="714380"/>
          </a:xfrm>
          <a:ln cap="flat" algn="ctr">
            <a:headEnd type="none" w="med" len="med"/>
            <a:tailEnd type="none" w="med" len="med"/>
          </a:ln>
          <a:extLst>
            <a:ext uri="{909E8E84-426E-40DD-AFC4-6F175D3DCCD1}"/>
            <a:ext uri="{91240B29-F687-4F45-9708-019B960494DF}"/>
          </a:extLst>
        </p:spPr>
        <p:txBody>
          <a:bodyPr>
            <a:normAutofit fontScale="90000"/>
            <a:scene3d>
              <a:camera prst="orthographicFront"/>
              <a:lightRig rig="threePt" dir="t"/>
            </a:scene3d>
            <a:sp3d/>
          </a:bodyPr>
          <a:lstStyle/>
          <a:p>
            <a:pPr eaLnBrk="1" hangingPunct="1">
              <a:defRPr/>
            </a:pPr>
            <a:r>
              <a:rPr lang="ja-JP" altLang="en-US" dirty="0" smtClean="0">
                <a:solidFill>
                  <a:srgbClr val="7030A0"/>
                </a:solidFill>
                <a:cs typeface="+mj-cs"/>
              </a:rPr>
              <a:t>セッションの目的</a:t>
            </a:r>
            <a:endParaRPr lang="ja-JP" altLang="en-US" dirty="0">
              <a:solidFill>
                <a:srgbClr val="7030A0"/>
              </a:solidFill>
              <a:cs typeface="+mj-cs"/>
            </a:endParaRPr>
          </a:p>
        </p:txBody>
      </p:sp>
      <p:sp>
        <p:nvSpPr>
          <p:cNvPr id="17411" name="コンテンツ プレースホルダ 2"/>
          <p:cNvSpPr>
            <a:spLocks noGrp="1"/>
          </p:cNvSpPr>
          <p:nvPr>
            <p:ph idx="1"/>
          </p:nvPr>
        </p:nvSpPr>
        <p:spPr>
          <a:xfrm>
            <a:off x="571500" y="1382713"/>
            <a:ext cx="8343900" cy="5214937"/>
          </a:xfrm>
        </p:spPr>
        <p:txBody>
          <a:bodyPr/>
          <a:lstStyle/>
          <a:p>
            <a:pPr eaLnBrk="1" hangingPunct="1">
              <a:buFont typeface="Wingdings" charset="2"/>
              <a:buNone/>
            </a:pPr>
            <a:r>
              <a:rPr lang="ja-JP" altLang="en-US"/>
              <a:t>参加者は次のことを習得する</a:t>
            </a:r>
            <a:endParaRPr lang="ja-JP"/>
          </a:p>
          <a:p>
            <a:pPr eaLnBrk="1" hangingPunct="1">
              <a:buFont typeface="Wingdings" charset="2"/>
              <a:buNone/>
            </a:pPr>
            <a:r>
              <a:rPr lang="ja-JP" altLang="en-US"/>
              <a:t>１．早産児・低出生体重児</a:t>
            </a:r>
            <a:r>
              <a:rPr lang="en-US" altLang="ja-JP"/>
              <a:t>,</a:t>
            </a:r>
            <a:r>
              <a:rPr lang="ja-JP" altLang="en-US"/>
              <a:t>特別なニーズのある赤ちゃんの母乳育児　</a:t>
            </a:r>
            <a:endParaRPr lang="en-US" altLang="ja-JP"/>
          </a:p>
          <a:p>
            <a:pPr eaLnBrk="1" hangingPunct="1">
              <a:buFont typeface="Wingdings" charset="2"/>
              <a:buNone/>
            </a:pPr>
            <a:r>
              <a:rPr lang="ja-JP" altLang="en-US"/>
              <a:t>２．</a:t>
            </a:r>
            <a:r>
              <a:rPr lang="en-US" altLang="ja-JP"/>
              <a:t>2</a:t>
            </a:r>
            <a:r>
              <a:rPr lang="ja-JP" altLang="en-US"/>
              <a:t>人以上の赤ちゃんの母乳育児　</a:t>
            </a:r>
            <a:endParaRPr lang="en-US" altLang="ja-JP"/>
          </a:p>
          <a:p>
            <a:pPr>
              <a:buFont typeface="Wingdings" charset="2"/>
              <a:buNone/>
            </a:pPr>
            <a:r>
              <a:rPr lang="ja-JP" altLang="en-US"/>
              <a:t>３．低血糖・黄疸・脱水などの予防</a:t>
            </a:r>
            <a:r>
              <a:rPr lang="en-US" altLang="ja-JP"/>
              <a:t> </a:t>
            </a:r>
            <a:r>
              <a:rPr lang="ja-JP" altLang="en-US"/>
              <a:t>・対処法　</a:t>
            </a:r>
            <a:endParaRPr lang="en-US" altLang="ja-JP"/>
          </a:p>
          <a:p>
            <a:pPr eaLnBrk="1" hangingPunct="1">
              <a:buFont typeface="Wingdings" charset="2"/>
              <a:buNone/>
            </a:pPr>
            <a:r>
              <a:rPr lang="ja-JP" altLang="en-US"/>
              <a:t>４．母乳以外の飲食物の医学的適応</a:t>
            </a:r>
            <a:endParaRPr lang="en-US" altLang="ja-JP"/>
          </a:p>
          <a:p>
            <a:pPr eaLnBrk="1" hangingPunct="1">
              <a:buFont typeface="Wingdings" charset="2"/>
              <a:buNone/>
            </a:pPr>
            <a:r>
              <a:rPr lang="en-US" altLang="ja-JP" sz="2400"/>
              <a:t>					                                       </a:t>
            </a:r>
            <a:r>
              <a:rPr lang="ja-JP" altLang="en-US" sz="2400"/>
              <a:t>　</a:t>
            </a:r>
            <a:endParaRPr lang="en-US" altLang="ja-JP" sz="2400"/>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68891BC5-3F30-7F44-B48E-10993E455E8E}" type="slidenum">
              <a:rPr lang="ja-JP" altLang="en-US"/>
              <a:pPr/>
              <a:t>2</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a:xfrm>
            <a:off x="428625" y="357188"/>
            <a:ext cx="8286750" cy="1143000"/>
          </a:xfrm>
        </p:spPr>
        <p:txBody>
          <a:bodyPr/>
          <a:lstStyle/>
          <a:p>
            <a:pPr eaLnBrk="1" hangingPunct="1"/>
            <a:r>
              <a:rPr lang="ja-JP" altLang="en-US" sz="3200" b="1">
                <a:ln>
                  <a:noFill/>
                </a:ln>
                <a:solidFill>
                  <a:srgbClr val="7030A0"/>
                </a:solidFill>
                <a:latin typeface="HG丸ｺﾞｼｯｸM-PRO" charset="-128"/>
              </a:rPr>
              <a:t>授乳のとき予想されることを</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母親に説明する</a:t>
            </a:r>
          </a:p>
        </p:txBody>
      </p:sp>
      <p:sp>
        <p:nvSpPr>
          <p:cNvPr id="54275" name="コンテンツ プレースホルダ 2"/>
          <p:cNvSpPr>
            <a:spLocks noGrp="1"/>
          </p:cNvSpPr>
          <p:nvPr>
            <p:ph idx="1"/>
          </p:nvPr>
        </p:nvSpPr>
        <p:spPr>
          <a:xfrm>
            <a:off x="642938" y="1571625"/>
            <a:ext cx="7858125" cy="4643438"/>
          </a:xfrm>
        </p:spPr>
        <p:txBody>
          <a:bodyPr/>
          <a:lstStyle/>
          <a:p>
            <a:pPr eaLnBrk="1" hangingPunct="1"/>
            <a:r>
              <a:rPr lang="ja-JP" altLang="en-US" sz="2800">
                <a:latin typeface="HG丸ｺﾞｼｯｸM-PRO" charset="-128"/>
              </a:rPr>
              <a:t>赤ちゃんが哺乳するには長い時間がかかり授乳中は何度も休むこと</a:t>
            </a:r>
            <a:endParaRPr lang="en-US" altLang="ja-JP" sz="2800">
              <a:latin typeface="HG丸ｺﾞｼｯｸM-PRO" charset="-128"/>
            </a:endParaRPr>
          </a:p>
          <a:p>
            <a:pPr eaLnBrk="1" hangingPunct="1"/>
            <a:r>
              <a:rPr lang="ja-JP" altLang="en-US" sz="2800">
                <a:latin typeface="HG丸ｺﾞｼｯｸM-PRO" charset="-128"/>
              </a:rPr>
              <a:t>静かで急がせずゆったりと時間をとった授乳</a:t>
            </a:r>
            <a:r>
              <a:rPr lang="en-US" altLang="ja-JP" sz="2800">
                <a:latin typeface="HG丸ｺﾞｼｯｸM-PRO" charset="-128"/>
              </a:rPr>
              <a:t>(</a:t>
            </a:r>
            <a:r>
              <a:rPr lang="ja-JP" altLang="en-US" sz="2800">
                <a:latin typeface="HG丸ｺﾞｼｯｸM-PRO" charset="-128"/>
              </a:rPr>
              <a:t>１時間くらい</a:t>
            </a:r>
            <a:r>
              <a:rPr lang="en-US" altLang="ja-JP" sz="2800">
                <a:latin typeface="HG丸ｺﾞｼｯｸM-PRO" charset="-128"/>
              </a:rPr>
              <a:t>)</a:t>
            </a:r>
            <a:r>
              <a:rPr lang="ja-JP" altLang="en-US" sz="2800">
                <a:latin typeface="HG丸ｺﾞｼｯｸM-PRO" charset="-128"/>
              </a:rPr>
              <a:t>を計画していること</a:t>
            </a:r>
            <a:endParaRPr lang="en-US" altLang="ja-JP" sz="2800">
              <a:latin typeface="HG丸ｺﾞｼｯｸM-PRO" charset="-128"/>
            </a:endParaRPr>
          </a:p>
          <a:p>
            <a:pPr eaLnBrk="1" hangingPunct="1"/>
            <a:r>
              <a:rPr lang="ja-JP" altLang="en-US" sz="2800">
                <a:latin typeface="HG丸ｺﾞｼｯｸM-PRO" charset="-128"/>
              </a:rPr>
              <a:t>赤ちゃんは筋緊張が弱く</a:t>
            </a:r>
            <a:r>
              <a:rPr lang="en-US" altLang="ja-JP" sz="2800">
                <a:latin typeface="HG丸ｺﾞｼｯｸM-PRO" charset="-128"/>
              </a:rPr>
              <a:t>,</a:t>
            </a:r>
            <a:r>
              <a:rPr lang="ja-JP" altLang="en-US" sz="2800">
                <a:latin typeface="HG丸ｺﾞｼｯｸM-PRO" charset="-128"/>
              </a:rPr>
              <a:t>哺乳の協調がうまくいかないため</a:t>
            </a:r>
            <a:r>
              <a:rPr lang="en-US" altLang="ja-JP" sz="2800">
                <a:latin typeface="HG丸ｺﾞｼｯｸM-PRO" charset="-128"/>
              </a:rPr>
              <a:t>,</a:t>
            </a:r>
            <a:r>
              <a:rPr lang="ja-JP" altLang="en-US" sz="2800">
                <a:latin typeface="HG丸ｺﾞｼｯｸM-PRO" charset="-128"/>
              </a:rPr>
              <a:t>口一杯で飲み込んだり息が詰まりそうになったりすることもあること</a:t>
            </a: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D7086BCD-088B-4A44-9C9F-F47C7564E05D}" type="slidenum">
              <a:rPr lang="ja-JP" altLang="en-US"/>
              <a:pPr/>
              <a:t>20</a:t>
            </a:fld>
            <a:endParaRPr lang="ja-JP"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2"/>
          <p:cNvSpPr>
            <a:spLocks noGrp="1"/>
          </p:cNvSpPr>
          <p:nvPr>
            <p:ph type="title"/>
          </p:nvPr>
        </p:nvSpPr>
        <p:spPr>
          <a:xfrm>
            <a:off x="500063" y="571500"/>
            <a:ext cx="8215312" cy="714375"/>
          </a:xfrm>
        </p:spPr>
        <p:txBody>
          <a:bodyPr/>
          <a:lstStyle/>
          <a:p>
            <a:pPr eaLnBrk="1" hangingPunct="1"/>
            <a:r>
              <a:rPr lang="ja-JP" altLang="en-US" sz="3200" b="1">
                <a:ln>
                  <a:noFill/>
                </a:ln>
                <a:solidFill>
                  <a:srgbClr val="7030A0"/>
                </a:solidFill>
              </a:rPr>
              <a:t>授乳のとき注意すること</a:t>
            </a:r>
          </a:p>
        </p:txBody>
      </p:sp>
      <p:sp>
        <p:nvSpPr>
          <p:cNvPr id="56323" name="コンテンツ プレースホルダ 2"/>
          <p:cNvSpPr>
            <a:spLocks noGrp="1"/>
          </p:cNvSpPr>
          <p:nvPr>
            <p:ph idx="1"/>
          </p:nvPr>
        </p:nvSpPr>
        <p:spPr>
          <a:xfrm>
            <a:off x="611188" y="1557338"/>
            <a:ext cx="7858125" cy="4525962"/>
          </a:xfrm>
        </p:spPr>
        <p:txBody>
          <a:bodyPr/>
          <a:lstStyle/>
          <a:p>
            <a:pPr eaLnBrk="1" hangingPunct="1"/>
            <a:r>
              <a:rPr lang="ja-JP" altLang="en-US" sz="2800">
                <a:latin typeface="HG丸ｺﾞｼｯｸM-PRO" charset="-128"/>
              </a:rPr>
              <a:t>赤ちゃんが眠そう</a:t>
            </a:r>
            <a:r>
              <a:rPr lang="en-US" altLang="ja-JP" sz="2800">
                <a:latin typeface="HG丸ｺﾞｼｯｸM-PRO" charset="-128"/>
              </a:rPr>
              <a:t>,</a:t>
            </a:r>
            <a:r>
              <a:rPr lang="ja-JP" altLang="en-US" sz="2800">
                <a:latin typeface="HG丸ｺﾞｼｯｸM-PRO" charset="-128"/>
              </a:rPr>
              <a:t>ぐずったりした場合は</a:t>
            </a:r>
            <a:r>
              <a:rPr lang="en-US" altLang="ja-JP" sz="2800">
                <a:latin typeface="HG丸ｺﾞｼｯｸM-PRO" charset="-128"/>
              </a:rPr>
              <a:t>,</a:t>
            </a:r>
            <a:r>
              <a:rPr lang="ja-JP" altLang="en-US" sz="2800">
                <a:latin typeface="HG丸ｺﾞｼｯｸM-PRO" charset="-128"/>
              </a:rPr>
              <a:t>授乳の試みをやめる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母親は飲ませ始めずに赤ちゃんを胸に抱き続ける</a:t>
            </a:r>
            <a:endParaRPr lang="en-US" altLang="ja-JP">
              <a:latin typeface="HG丸ｺﾞｼｯｸM-PRO" charset="-128"/>
            </a:endParaRPr>
          </a:p>
          <a:p>
            <a:pPr eaLnBrk="1" hangingPunct="1"/>
            <a:r>
              <a:rPr lang="ja-JP" altLang="en-US" sz="2800">
                <a:latin typeface="HG丸ｺﾞｼｯｸM-PRO" charset="-128"/>
              </a:rPr>
              <a:t>できるだけ穏やかに授乳し続ける</a:t>
            </a:r>
            <a:endParaRPr lang="en-US" altLang="ja-JP" sz="2800">
              <a:latin typeface="HG丸ｺﾞｼｯｸM-PRO" charset="-128"/>
            </a:endParaRPr>
          </a:p>
          <a:p>
            <a:pPr eaLnBrk="1" hangingPunct="1"/>
            <a:r>
              <a:rPr lang="ja-JP" altLang="en-US" sz="2800">
                <a:latin typeface="HG丸ｺﾞｼｯｸM-PRO" charset="-128"/>
              </a:rPr>
              <a:t>赤ちゃんが母乳を飲もうとしている間</a:t>
            </a:r>
            <a:r>
              <a:rPr lang="en-US" altLang="ja-JP" sz="2800">
                <a:latin typeface="HG丸ｺﾞｼｯｸM-PRO" charset="-128"/>
              </a:rPr>
              <a:t>,</a:t>
            </a:r>
            <a:r>
              <a:rPr lang="ja-JP" altLang="en-US" sz="2800">
                <a:latin typeface="HG丸ｺﾞｼｯｸM-PRO" charset="-128"/>
              </a:rPr>
              <a:t>うるさい音</a:t>
            </a:r>
            <a:r>
              <a:rPr lang="en-US" altLang="ja-JP" sz="2800">
                <a:latin typeface="HG丸ｺﾞｼｯｸM-PRO" charset="-128"/>
              </a:rPr>
              <a:t>,</a:t>
            </a:r>
            <a:r>
              <a:rPr lang="ja-JP" altLang="en-US" sz="2800">
                <a:latin typeface="HG丸ｺﾞｼｯｸM-PRO" charset="-128"/>
              </a:rPr>
              <a:t>まぶしい光</a:t>
            </a:r>
            <a:r>
              <a:rPr lang="en-US" altLang="ja-JP" sz="2800">
                <a:latin typeface="HG丸ｺﾞｼｯｸM-PRO" charset="-128"/>
              </a:rPr>
              <a:t>,</a:t>
            </a:r>
            <a:r>
              <a:rPr lang="ja-JP" altLang="en-US" sz="2800">
                <a:latin typeface="HG丸ｺﾞｼｯｸM-PRO" charset="-128"/>
              </a:rPr>
              <a:t>なでる</a:t>
            </a:r>
            <a:r>
              <a:rPr lang="en-US" altLang="ja-JP" sz="2800">
                <a:latin typeface="HG丸ｺﾞｼｯｸM-PRO" charset="-128"/>
              </a:rPr>
              <a:t>,</a:t>
            </a:r>
            <a:r>
              <a:rPr lang="ja-JP" altLang="en-US" sz="2800">
                <a:latin typeface="HG丸ｺﾞｼｯｸM-PRO" charset="-128"/>
              </a:rPr>
              <a:t>軽く揺らす</a:t>
            </a:r>
            <a:r>
              <a:rPr lang="en-US" altLang="ja-JP" sz="2800">
                <a:latin typeface="HG丸ｺﾞｼｯｸM-PRO" charset="-128"/>
              </a:rPr>
              <a:t>,</a:t>
            </a:r>
            <a:r>
              <a:rPr lang="ja-JP" altLang="en-US" sz="2800">
                <a:latin typeface="HG丸ｺﾞｼｯｸM-PRO" charset="-128"/>
              </a:rPr>
              <a:t>話しかけろことを避ける</a:t>
            </a:r>
            <a:endParaRPr lang="en-US" altLang="ja-JP" sz="2800">
              <a:latin typeface="HG丸ｺﾞｼｯｸM-PRO" charset="-128"/>
            </a:endParaRPr>
          </a:p>
          <a:p>
            <a:pPr eaLnBrk="1" hangingPunct="1"/>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56324" name="スライド番号プレースホルダ 3"/>
          <p:cNvSpPr>
            <a:spLocks noGrp="1"/>
          </p:cNvSpPr>
          <p:nvPr>
            <p:ph type="sldNum" sz="quarter" idx="12"/>
          </p:nvPr>
        </p:nvSpPr>
        <p:spPr bwMode="auto">
          <a:noFill/>
          <a:ln>
            <a:miter lim="800000"/>
            <a:headEnd/>
            <a:tailEnd/>
          </a:ln>
        </p:spPr>
        <p:txBody>
          <a:bodyPr/>
          <a:lstStyle/>
          <a:p>
            <a:fld id="{10492C21-F43A-DA44-B0F4-698A4FA66AF9}" type="slidenum">
              <a:rPr lang="ja-JP" altLang="en-US"/>
              <a:pPr/>
              <a:t>21</a:t>
            </a:fld>
            <a:endParaRPr lang="ja-JP"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1"/>
          <p:cNvSpPr>
            <a:spLocks noGrp="1"/>
          </p:cNvSpPr>
          <p:nvPr>
            <p:ph type="title"/>
          </p:nvPr>
        </p:nvSpPr>
        <p:spPr>
          <a:xfrm>
            <a:off x="571500" y="260350"/>
            <a:ext cx="8072438" cy="714375"/>
          </a:xfrm>
        </p:spPr>
        <p:txBody>
          <a:bodyPr/>
          <a:lstStyle/>
          <a:p>
            <a:pPr eaLnBrk="1" hangingPunct="1"/>
            <a:r>
              <a:rPr lang="ja-JP" altLang="en-US" sz="3200" b="1">
                <a:ln>
                  <a:noFill/>
                </a:ln>
                <a:solidFill>
                  <a:srgbClr val="7030A0"/>
                </a:solidFill>
              </a:rPr>
              <a:t>母親と赤ちゃんが退院するための準備</a:t>
            </a:r>
          </a:p>
        </p:txBody>
      </p:sp>
      <p:sp>
        <p:nvSpPr>
          <p:cNvPr id="58371" name="コンテンツ プレースホルダ 2"/>
          <p:cNvSpPr>
            <a:spLocks noGrp="1"/>
          </p:cNvSpPr>
          <p:nvPr>
            <p:ph idx="1"/>
          </p:nvPr>
        </p:nvSpPr>
        <p:spPr>
          <a:xfrm>
            <a:off x="428625" y="1052513"/>
            <a:ext cx="8358188" cy="4883150"/>
          </a:xfrm>
        </p:spPr>
        <p:txBody>
          <a:bodyPr/>
          <a:lstStyle/>
          <a:p>
            <a:pPr eaLnBrk="1" hangingPunct="1">
              <a:spcBef>
                <a:spcPct val="0"/>
              </a:spcBef>
            </a:pPr>
            <a:r>
              <a:rPr lang="ja-JP" altLang="en-US" sz="2800">
                <a:latin typeface="HG丸ｺﾞｼｯｸM-PRO" charset="-128"/>
              </a:rPr>
              <a:t>効果的に母乳が飲め体重が増えている</a:t>
            </a:r>
            <a:endParaRPr lang="en-US" altLang="ja-JP" sz="2800">
              <a:latin typeface="HG丸ｺﾞｼｯｸM-PRO" charset="-128"/>
            </a:endParaRPr>
          </a:p>
          <a:p>
            <a:pPr eaLnBrk="1" hangingPunct="1">
              <a:spcBef>
                <a:spcPct val="0"/>
              </a:spcBef>
            </a:pPr>
            <a:r>
              <a:rPr lang="ja-JP" altLang="en-US" sz="2800">
                <a:latin typeface="HG丸ｺﾞｼｯｸM-PRO" charset="-128"/>
              </a:rPr>
              <a:t>母親が病院で退院前の</a:t>
            </a:r>
            <a:r>
              <a:rPr lang="en-US" altLang="ja-JP" sz="2800">
                <a:latin typeface="HG丸ｺﾞｼｯｸM-PRO" charset="-128"/>
              </a:rPr>
              <a:t>2,</a:t>
            </a:r>
            <a:r>
              <a:rPr lang="ja-JP" altLang="en-US" sz="2800">
                <a:latin typeface="HG丸ｺﾞｼｯｸM-PRO" charset="-128"/>
              </a:rPr>
              <a:t> </a:t>
            </a:r>
            <a:r>
              <a:rPr lang="en-US" altLang="ja-JP" sz="2800">
                <a:latin typeface="HG丸ｺﾞｼｯｸM-PRO" charset="-128"/>
              </a:rPr>
              <a:t>3</a:t>
            </a:r>
            <a:r>
              <a:rPr lang="ja-JP" altLang="en-US" sz="2800">
                <a:latin typeface="HG丸ｺﾞｼｯｸM-PRO" charset="-128"/>
              </a:rPr>
              <a:t>日間を赤ちゃんと一緒に</a:t>
            </a:r>
            <a:r>
              <a:rPr lang="en-US" altLang="ja-JP" sz="2800">
                <a:latin typeface="HG丸ｺﾞｼｯｸM-PRO" charset="-128"/>
              </a:rPr>
              <a:t>24</a:t>
            </a:r>
            <a:r>
              <a:rPr lang="ja-JP" altLang="en-US" sz="2800">
                <a:latin typeface="HG丸ｺﾞｼｯｸM-PRO" charset="-128"/>
              </a:rPr>
              <a:t>時間過ごせる場所を提供するよう施設に促す</a:t>
            </a:r>
            <a:endParaRPr lang="en-US" altLang="ja-JP" sz="2800">
              <a:latin typeface="HG丸ｺﾞｼｯｸM-PRO" charset="-128"/>
            </a:endParaRPr>
          </a:p>
          <a:p>
            <a:pPr lvl="1" eaLnBrk="1" hangingPunct="1">
              <a:spcBef>
                <a:spcPct val="0"/>
              </a:spcBef>
              <a:buClr>
                <a:schemeClr val="bg2"/>
              </a:buClr>
              <a:buFont typeface="Wingdings" charset="2"/>
              <a:buChar char="ü"/>
            </a:pPr>
            <a:r>
              <a:rPr lang="ja-JP" altLang="en-US">
                <a:latin typeface="HG丸ｺﾞｼｯｸM-PRO" charset="-128"/>
              </a:rPr>
              <a:t>お母さんの自信につながる</a:t>
            </a:r>
            <a:endParaRPr lang="en-US" altLang="ja-JP">
              <a:latin typeface="HG丸ｺﾞｼｯｸM-PRO" charset="-128"/>
            </a:endParaRPr>
          </a:p>
          <a:p>
            <a:pPr eaLnBrk="1" hangingPunct="1"/>
            <a:r>
              <a:rPr lang="ja-JP" altLang="en-US" sz="2800">
                <a:latin typeface="HG丸ｺﾞｼｯｸM-PRO" charset="-128"/>
              </a:rPr>
              <a:t>赤ちゃんの母乳を飲みたがっているサイン</a:t>
            </a:r>
            <a:r>
              <a:rPr lang="en-US" altLang="ja-JP" sz="2800">
                <a:latin typeface="HG丸ｺﾞｼｯｸM-PRO" charset="-128"/>
              </a:rPr>
              <a:t>,</a:t>
            </a:r>
            <a:r>
              <a:rPr lang="ja-JP" altLang="en-US" sz="2800">
                <a:latin typeface="HG丸ｺﾞｼｯｸM-PRO" charset="-128"/>
              </a:rPr>
              <a:t>充分な量を摂取しているサインを母親が理解し</a:t>
            </a:r>
            <a:r>
              <a:rPr lang="en-US" altLang="ja-JP" sz="2800">
                <a:latin typeface="HG丸ｺﾞｼｯｸM-PRO" charset="-128"/>
              </a:rPr>
              <a:t>,</a:t>
            </a:r>
            <a:r>
              <a:rPr lang="ja-JP" altLang="en-US" sz="2800">
                <a:latin typeface="HG丸ｺﾞｼｯｸM-PRO" charset="-128"/>
              </a:rPr>
              <a:t>上手に抱いて吸着させられることを確認</a:t>
            </a:r>
            <a:endParaRPr lang="en-US" altLang="ja-JP" sz="2800">
              <a:latin typeface="HG丸ｺﾞｼｯｸM-PRO" charset="-128"/>
            </a:endParaRPr>
          </a:p>
          <a:p>
            <a:pPr eaLnBrk="1" hangingPunct="1"/>
            <a:r>
              <a:rPr lang="ja-JP" altLang="en-US" sz="2800">
                <a:latin typeface="HG丸ｺﾞｼｯｸM-PRO" charset="-128"/>
              </a:rPr>
              <a:t>母親が退院後に赤ちゃんの世話について助けを得る方法を知っているか確認</a:t>
            </a:r>
            <a:endParaRPr lang="en-US" altLang="ja-JP" sz="2800">
              <a:latin typeface="HG丸ｺﾞｼｯｸM-PRO" charset="-128"/>
            </a:endParaRPr>
          </a:p>
          <a:p>
            <a:pPr eaLnBrk="1" hangingPunct="1"/>
            <a:r>
              <a:rPr lang="ja-JP" altLang="en-US" sz="2800">
                <a:latin typeface="HG丸ｺﾞｼｯｸM-PRO" charset="-128"/>
              </a:rPr>
              <a:t>継続支援の手配</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DD9D8DF0-33FB-314C-8595-4754F2D9C5F5}" type="slidenum">
              <a:rPr lang="ja-JP" altLang="en-US"/>
              <a:pPr/>
              <a:t>22</a:t>
            </a:fld>
            <a:endParaRPr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3"/>
          <p:cNvSpPr>
            <a:spLocks noGrp="1"/>
          </p:cNvSpPr>
          <p:nvPr>
            <p:ph type="ctrTitle"/>
          </p:nvPr>
        </p:nvSpPr>
        <p:spPr>
          <a:xfrm>
            <a:off x="0" y="2143125"/>
            <a:ext cx="8858250" cy="1357313"/>
          </a:xfrm>
        </p:spPr>
        <p:txBody>
          <a:bodyPr/>
          <a:lstStyle/>
          <a:p>
            <a:pPr eaLnBrk="1" hangingPunct="1"/>
            <a:r>
              <a:rPr lang="ja-JP" altLang="en-US" sz="4000" b="1">
                <a:ln>
                  <a:noFill/>
                </a:ln>
              </a:rPr>
              <a:t>２．２人以上の赤ちゃんへの母乳育児</a:t>
            </a:r>
          </a:p>
        </p:txBody>
      </p:sp>
      <p:sp>
        <p:nvSpPr>
          <p:cNvPr id="6041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60420" name="スライド番号プレースホルダ 3"/>
          <p:cNvSpPr>
            <a:spLocks noGrp="1"/>
          </p:cNvSpPr>
          <p:nvPr>
            <p:ph type="sldNum" sz="quarter" idx="11"/>
          </p:nvPr>
        </p:nvSpPr>
        <p:spPr bwMode="auto">
          <a:noFill/>
          <a:ln>
            <a:miter lim="800000"/>
            <a:headEnd/>
            <a:tailEnd/>
          </a:ln>
        </p:spPr>
        <p:txBody>
          <a:bodyPr/>
          <a:lstStyle/>
          <a:p>
            <a:fld id="{9429EE0F-7D8D-274D-92AC-1E25ACF6DA3D}" type="slidenum">
              <a:rPr lang="ja-JP" altLang="en-US"/>
              <a:pPr/>
              <a:t>23</a:t>
            </a:fld>
            <a:endParaRPr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1"/>
          <p:cNvSpPr>
            <a:spLocks noGrp="1"/>
          </p:cNvSpPr>
          <p:nvPr>
            <p:ph type="title"/>
          </p:nvPr>
        </p:nvSpPr>
        <p:spPr/>
        <p:txBody>
          <a:bodyPr/>
          <a:lstStyle/>
          <a:p>
            <a:pPr eaLnBrk="1" hangingPunct="1"/>
            <a:r>
              <a:rPr lang="ja-JP" altLang="en-US" sz="3200" b="1">
                <a:ln>
                  <a:noFill/>
                </a:ln>
                <a:solidFill>
                  <a:srgbClr val="7030A0"/>
                </a:solidFill>
              </a:rPr>
              <a:t>２人以上に充分な母乳産生の鍵</a:t>
            </a:r>
          </a:p>
        </p:txBody>
      </p:sp>
      <p:sp>
        <p:nvSpPr>
          <p:cNvPr id="62467" name="コンテンツ プレースホルダ 2"/>
          <p:cNvSpPr>
            <a:spLocks noGrp="1"/>
          </p:cNvSpPr>
          <p:nvPr>
            <p:ph idx="1"/>
          </p:nvPr>
        </p:nvSpPr>
        <p:spPr>
          <a:xfrm>
            <a:off x="928688" y="2133600"/>
            <a:ext cx="7358062" cy="2232025"/>
          </a:xfrm>
        </p:spPr>
        <p:txBody>
          <a:bodyPr/>
          <a:lstStyle/>
          <a:p>
            <a:pPr eaLnBrk="1" hangingPunct="1"/>
            <a:r>
              <a:rPr lang="ja-JP" altLang="en-US" sz="2800">
                <a:latin typeface="HG丸ｺﾞｼｯｸM-PRO" charset="-128"/>
              </a:rPr>
              <a:t>母親は赤ちゃんが２人や３人でも充分な母乳を産生できる</a:t>
            </a:r>
            <a:endParaRPr lang="en-US" altLang="ja-JP" sz="2800">
              <a:latin typeface="HG丸ｺﾞｼｯｸM-PRO" charset="-128"/>
            </a:endParaRPr>
          </a:p>
          <a:p>
            <a:pPr eaLnBrk="1" hangingPunct="1"/>
            <a:r>
              <a:rPr lang="ja-JP" altLang="en-US" sz="2800">
                <a:solidFill>
                  <a:srgbClr val="C00000"/>
                </a:solidFill>
                <a:latin typeface="HG丸ｺﾞｼｯｸM-PRO" charset="-128"/>
              </a:rPr>
              <a:t>時間</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保健医療従事者や家族</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友人からの支援や励ましが一番の鍵</a:t>
            </a:r>
            <a:endParaRPr lang="en-US" altLang="ja-JP" sz="2800">
              <a:solidFill>
                <a:srgbClr val="C00000"/>
              </a:solidFill>
              <a:latin typeface="HG丸ｺﾞｼｯｸM-PRO" charset="-128"/>
            </a:endParaRPr>
          </a:p>
        </p:txBody>
      </p:sp>
      <p:sp>
        <p:nvSpPr>
          <p:cNvPr id="62468" name="スライド番号プレースホルダ 3"/>
          <p:cNvSpPr>
            <a:spLocks noGrp="1"/>
          </p:cNvSpPr>
          <p:nvPr>
            <p:ph type="sldNum" sz="quarter" idx="12"/>
          </p:nvPr>
        </p:nvSpPr>
        <p:spPr bwMode="auto">
          <a:noFill/>
          <a:ln>
            <a:miter lim="800000"/>
            <a:headEnd/>
            <a:tailEnd/>
          </a:ln>
        </p:spPr>
        <p:txBody>
          <a:bodyPr/>
          <a:lstStyle/>
          <a:p>
            <a:fld id="{177C7560-3233-6A44-9C88-BB4405A364D5}" type="slidenum">
              <a:rPr lang="ja-JP" altLang="en-US"/>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タイトル 1"/>
          <p:cNvSpPr>
            <a:spLocks noGrp="1"/>
          </p:cNvSpPr>
          <p:nvPr>
            <p:ph type="title"/>
          </p:nvPr>
        </p:nvSpPr>
        <p:spPr>
          <a:xfrm>
            <a:off x="900113" y="692150"/>
            <a:ext cx="7358062" cy="714375"/>
          </a:xfrm>
        </p:spPr>
        <p:txBody>
          <a:bodyPr/>
          <a:lstStyle/>
          <a:p>
            <a:pPr eaLnBrk="1" hangingPunct="1"/>
            <a:r>
              <a:rPr lang="ja-JP" altLang="en-US" sz="3200" b="1">
                <a:ln>
                  <a:noFill/>
                </a:ln>
                <a:solidFill>
                  <a:srgbClr val="7030A0"/>
                </a:solidFill>
              </a:rPr>
              <a:t>母親に勧めること</a:t>
            </a:r>
          </a:p>
        </p:txBody>
      </p:sp>
      <p:sp>
        <p:nvSpPr>
          <p:cNvPr id="64515" name="コンテンツ プレースホルダ 2"/>
          <p:cNvSpPr>
            <a:spLocks noGrp="1"/>
          </p:cNvSpPr>
          <p:nvPr>
            <p:ph idx="1"/>
          </p:nvPr>
        </p:nvSpPr>
        <p:spPr>
          <a:xfrm>
            <a:off x="755650" y="1412875"/>
            <a:ext cx="7531100" cy="4525963"/>
          </a:xfrm>
        </p:spPr>
        <p:txBody>
          <a:bodyPr/>
          <a:lstStyle/>
          <a:p>
            <a:pPr eaLnBrk="1" hangingPunct="1"/>
            <a:r>
              <a:rPr lang="ja-JP" altLang="en-US" sz="2800">
                <a:latin typeface="HG丸ｺﾞｼｯｸM-PRO" charset="-128"/>
              </a:rPr>
              <a:t>上の子の世話や家事を手伝ってもらう</a:t>
            </a:r>
            <a:endParaRPr lang="en-US" altLang="ja-JP" sz="2800">
              <a:latin typeface="HG丸ｺﾞｼｯｸM-PRO" charset="-128"/>
            </a:endParaRPr>
          </a:p>
          <a:p>
            <a:pPr eaLnBrk="1" hangingPunct="1"/>
            <a:r>
              <a:rPr lang="ja-JP" altLang="en-US" sz="2800">
                <a:latin typeface="HG丸ｺﾞｼｯｸM-PRO" charset="-128"/>
              </a:rPr>
              <a:t>可能なときは</a:t>
            </a:r>
            <a:r>
              <a:rPr lang="en-US" altLang="ja-JP" sz="2800">
                <a:latin typeface="HG丸ｺﾞｼｯｸM-PRO" charset="-128"/>
              </a:rPr>
              <a:t>,</a:t>
            </a:r>
            <a:r>
              <a:rPr lang="ja-JP" altLang="en-US" sz="2800">
                <a:latin typeface="HG丸ｺﾞｼｯｸM-PRO" charset="-128"/>
              </a:rPr>
              <a:t>体力の温存のために添い寝をしながら授乳</a:t>
            </a:r>
            <a:endParaRPr lang="en-US" altLang="ja-JP" sz="2800">
              <a:latin typeface="HG丸ｺﾞｼｯｸM-PRO" charset="-128"/>
            </a:endParaRPr>
          </a:p>
          <a:p>
            <a:pPr eaLnBrk="1" hangingPunct="1"/>
            <a:r>
              <a:rPr lang="ja-JP" altLang="en-US" sz="2800">
                <a:latin typeface="HG丸ｺﾞｼｯｸM-PRO" charset="-128"/>
              </a:rPr>
              <a:t>さまざまな種類の食事をとり</a:t>
            </a:r>
            <a:r>
              <a:rPr lang="en-US" altLang="ja-JP" sz="2800">
                <a:latin typeface="HG丸ｺﾞｼｯｸM-PRO" charset="-128"/>
              </a:rPr>
              <a:t>,</a:t>
            </a:r>
            <a:r>
              <a:rPr lang="ja-JP" altLang="en-US" sz="2800">
                <a:latin typeface="HG丸ｺﾞｼｯｸM-PRO" charset="-128"/>
              </a:rPr>
              <a:t>自分自身に気を配る</a:t>
            </a:r>
            <a:endParaRPr lang="en-US" altLang="ja-JP" sz="2800">
              <a:latin typeface="HG丸ｺﾞｼｯｸM-PRO" charset="-128"/>
            </a:endParaRPr>
          </a:p>
          <a:p>
            <a:pPr eaLnBrk="1" hangingPunct="1"/>
            <a:r>
              <a:rPr lang="ja-JP" altLang="en-US" sz="2800">
                <a:latin typeface="HG丸ｺﾞｼｯｸM-PRO" charset="-128"/>
              </a:rPr>
              <a:t>２人の赤ちゃんそれぞれ知ることができるよう</a:t>
            </a:r>
            <a:r>
              <a:rPr lang="en-US" altLang="ja-JP" sz="2800">
                <a:latin typeface="HG丸ｺﾞｼｯｸM-PRO" charset="-128"/>
              </a:rPr>
              <a:t>,</a:t>
            </a:r>
            <a:r>
              <a:rPr lang="ja-JP" altLang="en-US" sz="2800">
                <a:latin typeface="HG丸ｺﾞｼｯｸM-PRO" charset="-128"/>
              </a:rPr>
              <a:t>１人ずつの赤ちゃんと過ごす時間をもつ</a:t>
            </a:r>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64516" name="スライド番号プレースホルダ 3"/>
          <p:cNvSpPr>
            <a:spLocks noGrp="1"/>
          </p:cNvSpPr>
          <p:nvPr>
            <p:ph type="sldNum" sz="quarter" idx="12"/>
          </p:nvPr>
        </p:nvSpPr>
        <p:spPr bwMode="auto">
          <a:noFill/>
          <a:ln>
            <a:miter lim="800000"/>
            <a:headEnd/>
            <a:tailEnd/>
          </a:ln>
        </p:spPr>
        <p:txBody>
          <a:bodyPr/>
          <a:lstStyle/>
          <a:p>
            <a:fld id="{B67A38CB-D299-9E43-A3E4-23834C6C25D6}" type="slidenum">
              <a:rPr lang="ja-JP" altLang="en-US"/>
              <a:pPr/>
              <a:t>25</a:t>
            </a:fld>
            <a:endParaRPr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1"/>
          <p:cNvSpPr>
            <a:spLocks noGrp="1"/>
          </p:cNvSpPr>
          <p:nvPr>
            <p:ph type="title"/>
          </p:nvPr>
        </p:nvSpPr>
        <p:spPr>
          <a:xfrm>
            <a:off x="714375" y="571500"/>
            <a:ext cx="7715250" cy="714375"/>
          </a:xfrm>
        </p:spPr>
        <p:txBody>
          <a:bodyPr/>
          <a:lstStyle/>
          <a:p>
            <a:pPr eaLnBrk="1" hangingPunct="1"/>
            <a:r>
              <a:rPr lang="ja-JP" altLang="en-US" sz="3200" b="1">
                <a:ln>
                  <a:noFill/>
                </a:ln>
                <a:solidFill>
                  <a:srgbClr val="7030A0"/>
                </a:solidFill>
              </a:rPr>
              <a:t>双子の赤ちゃんへの授乳</a:t>
            </a:r>
          </a:p>
        </p:txBody>
      </p:sp>
      <p:sp>
        <p:nvSpPr>
          <p:cNvPr id="66563" name="スライド番号プレースホルダ 4"/>
          <p:cNvSpPr>
            <a:spLocks noGrp="1"/>
          </p:cNvSpPr>
          <p:nvPr>
            <p:ph type="sldNum" sz="quarter" idx="12"/>
          </p:nvPr>
        </p:nvSpPr>
        <p:spPr bwMode="auto">
          <a:noFill/>
          <a:ln>
            <a:miter lim="800000"/>
            <a:headEnd/>
            <a:tailEnd/>
          </a:ln>
        </p:spPr>
        <p:txBody>
          <a:bodyPr/>
          <a:lstStyle/>
          <a:p>
            <a:fld id="{CD142AD5-1654-0E4F-AE0A-BA1B5BDB7E56}" type="slidenum">
              <a:rPr lang="ja-JP" altLang="en-US"/>
              <a:pPr/>
              <a:t>26</a:t>
            </a:fld>
            <a:endParaRPr lang="ja-JP" altLang="en-US"/>
          </a:p>
        </p:txBody>
      </p:sp>
      <p:sp>
        <p:nvSpPr>
          <p:cNvPr id="66564" name="コンテンツ プレースホルダー 1"/>
          <p:cNvSpPr>
            <a:spLocks noGrp="1"/>
          </p:cNvSpPr>
          <p:nvPr>
            <p:ph idx="1"/>
          </p:nvPr>
        </p:nvSpPr>
        <p:spPr/>
        <p:txBody>
          <a:bodyPr/>
          <a:lstStyle/>
          <a:p>
            <a:endParaRPr lang="ja-JP" altLang="en-US"/>
          </a:p>
        </p:txBody>
      </p:sp>
      <p:sp>
        <p:nvSpPr>
          <p:cNvPr id="7" name="正方形/長方形 6"/>
          <p:cNvSpPr/>
          <p:nvPr/>
        </p:nvSpPr>
        <p:spPr>
          <a:xfrm>
            <a:off x="1763713" y="1484313"/>
            <a:ext cx="5545137" cy="4459287"/>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10-4</a:t>
            </a:r>
            <a:endParaRPr lang="ja-JP" altLang="en-US">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タイトル 2"/>
          <p:cNvSpPr>
            <a:spLocks noGrp="1"/>
          </p:cNvSpPr>
          <p:nvPr>
            <p:ph type="title"/>
          </p:nvPr>
        </p:nvSpPr>
        <p:spPr>
          <a:xfrm>
            <a:off x="928688" y="333375"/>
            <a:ext cx="7358062" cy="714375"/>
          </a:xfrm>
        </p:spPr>
        <p:txBody>
          <a:bodyPr/>
          <a:lstStyle/>
          <a:p>
            <a:pPr eaLnBrk="1" hangingPunct="1"/>
            <a:r>
              <a:rPr lang="ja-JP" altLang="en-US" sz="3200" b="1">
                <a:ln>
                  <a:noFill/>
                </a:ln>
                <a:solidFill>
                  <a:srgbClr val="7030A0"/>
                </a:solidFill>
              </a:rPr>
              <a:t>双子の授乳</a:t>
            </a:r>
          </a:p>
        </p:txBody>
      </p:sp>
      <p:sp>
        <p:nvSpPr>
          <p:cNvPr id="68611" name="コンテンツ プレースホルダ 2"/>
          <p:cNvSpPr>
            <a:spLocks noGrp="1"/>
          </p:cNvSpPr>
          <p:nvPr>
            <p:ph idx="1"/>
          </p:nvPr>
        </p:nvSpPr>
        <p:spPr>
          <a:xfrm>
            <a:off x="571500" y="1071563"/>
            <a:ext cx="8072438" cy="4525962"/>
          </a:xfrm>
        </p:spPr>
        <p:txBody>
          <a:bodyPr/>
          <a:lstStyle/>
          <a:p>
            <a:pPr eaLnBrk="1" hangingPunct="1"/>
            <a:r>
              <a:rPr lang="ja-JP" altLang="en-US" sz="2800">
                <a:latin typeface="HG丸ｺﾞｼｯｸM-PRO" charset="-128"/>
              </a:rPr>
              <a:t>お母さんは初めは抱き方と吸着に集中するため</a:t>
            </a:r>
            <a:r>
              <a:rPr lang="en-US" altLang="ja-JP" sz="2800">
                <a:latin typeface="HG丸ｺﾞｼｯｸM-PRO" charset="-128"/>
              </a:rPr>
              <a:t>,</a:t>
            </a:r>
            <a:r>
              <a:rPr lang="ja-JP" altLang="en-US" sz="2800">
                <a:latin typeface="HG丸ｺﾞｼｯｸM-PRO" charset="-128"/>
              </a:rPr>
              <a:t>赤ちゃんに別々に授乳したいかもしれない</a:t>
            </a:r>
            <a:endParaRPr lang="en-US" altLang="ja-JP" sz="2800">
              <a:latin typeface="HG丸ｺﾞｼｯｸM-PRO" charset="-128"/>
            </a:endParaRPr>
          </a:p>
          <a:p>
            <a:pPr eaLnBrk="1" hangingPunct="1"/>
            <a:r>
              <a:rPr lang="ja-JP" altLang="en-US" sz="2800">
                <a:latin typeface="HG丸ｺﾞｼｯｸM-PRO" charset="-128"/>
              </a:rPr>
              <a:t>うまく吸着できるようになり母親が授乳時間を減らしたい場合には同時授乳</a:t>
            </a:r>
            <a:endParaRPr lang="en-US" altLang="ja-JP" sz="2800">
              <a:latin typeface="HG丸ｺﾞｼｯｸM-PRO" charset="-128"/>
            </a:endParaRPr>
          </a:p>
          <a:p>
            <a:pPr eaLnBrk="1" hangingPunct="1"/>
            <a:r>
              <a:rPr lang="en-US" altLang="ja-JP" sz="2800">
                <a:latin typeface="HG丸ｺﾞｼｯｸM-PRO" charset="-128"/>
              </a:rPr>
              <a:t>1</a:t>
            </a:r>
            <a:r>
              <a:rPr lang="ja-JP" altLang="en-US" sz="2800">
                <a:latin typeface="HG丸ｺﾞｼｯｸM-PRO" charset="-128"/>
              </a:rPr>
              <a:t>人が効果的に飲めない場合</a:t>
            </a:r>
            <a:r>
              <a:rPr lang="en-US" altLang="ja-JP" sz="2800">
                <a:latin typeface="HG丸ｺﾞｼｯｸM-PRO" charset="-128"/>
              </a:rPr>
              <a:t> </a:t>
            </a:r>
          </a:p>
          <a:p>
            <a:pPr lvl="1" eaLnBrk="1" hangingPunct="1">
              <a:buClr>
                <a:schemeClr val="bg2"/>
              </a:buClr>
              <a:buFont typeface="Wingdings" charset="2"/>
              <a:buChar char="ü"/>
            </a:pPr>
            <a:r>
              <a:rPr lang="ja-JP" altLang="en-US">
                <a:latin typeface="HG丸ｺﾞｼｯｸM-PRO" charset="-128"/>
              </a:rPr>
              <a:t>乳房を変え両方の乳房での充分な母乳産生を維持する</a:t>
            </a:r>
            <a:endParaRPr lang="en-US" altLang="ja-JP">
              <a:latin typeface="HG丸ｺﾞｼｯｸM-PRO" charset="-128"/>
            </a:endParaRPr>
          </a:p>
          <a:p>
            <a:pPr eaLnBrk="1" hangingPunct="1"/>
            <a:r>
              <a:rPr lang="ja-JP" altLang="en-US" sz="2800">
                <a:latin typeface="HG丸ｺﾞｼｯｸM-PRO" charset="-128"/>
              </a:rPr>
              <a:t>効果的に飲めない赤ちゃん</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効果的に飲む赤ちゃんと同時に授乳することでオキシトシン反射が刺激され恩恵を受ける</a:t>
            </a:r>
            <a:endParaRPr lang="en-US" altLang="ja-JP">
              <a:latin typeface="HG丸ｺﾞｼｯｸM-PRO" charset="-128"/>
            </a:endParaRPr>
          </a:p>
          <a:p>
            <a:pPr eaLnBrk="1" hangingPunct="1"/>
            <a:endParaRPr lang="ja-JP" altLang="en-US" sz="2600">
              <a:latin typeface="HG丸ｺﾞｼｯｸM-PRO" charset="-128"/>
            </a:endParaRPr>
          </a:p>
        </p:txBody>
      </p:sp>
      <p:sp>
        <p:nvSpPr>
          <p:cNvPr id="68612" name="スライド番号プレースホルダ 3"/>
          <p:cNvSpPr>
            <a:spLocks noGrp="1"/>
          </p:cNvSpPr>
          <p:nvPr>
            <p:ph type="sldNum" sz="quarter" idx="12"/>
          </p:nvPr>
        </p:nvSpPr>
        <p:spPr bwMode="auto">
          <a:noFill/>
          <a:ln>
            <a:miter lim="800000"/>
            <a:headEnd/>
            <a:tailEnd/>
          </a:ln>
        </p:spPr>
        <p:txBody>
          <a:bodyPr/>
          <a:lstStyle/>
          <a:p>
            <a:fld id="{CF2C3C0C-97E9-744F-B7E1-EC4733C207A1}" type="slidenum">
              <a:rPr lang="ja-JP" altLang="en-US"/>
              <a:pPr/>
              <a:t>27</a:t>
            </a:fld>
            <a:endParaRPr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タイトル 1"/>
          <p:cNvSpPr>
            <a:spLocks noGrp="1"/>
          </p:cNvSpPr>
          <p:nvPr>
            <p:ph type="title"/>
          </p:nvPr>
        </p:nvSpPr>
        <p:spPr>
          <a:xfrm>
            <a:off x="928688" y="428625"/>
            <a:ext cx="7500937" cy="785813"/>
          </a:xfrm>
        </p:spPr>
        <p:txBody>
          <a:bodyPr/>
          <a:lstStyle/>
          <a:p>
            <a:pPr eaLnBrk="1" hangingPunct="1"/>
            <a:r>
              <a:rPr lang="ja-JP" altLang="en-US" sz="3200" b="1">
                <a:ln>
                  <a:noFill/>
                </a:ln>
                <a:solidFill>
                  <a:srgbClr val="7030A0"/>
                </a:solidFill>
                <a:latin typeface="HG丸ｺﾞｼｯｸM-PRO" charset="-128"/>
              </a:rPr>
              <a:t>きょうだい同時期授乳</a:t>
            </a:r>
          </a:p>
        </p:txBody>
      </p:sp>
      <p:sp>
        <p:nvSpPr>
          <p:cNvPr id="70659" name="コンテンツ プレースホルダ 2"/>
          <p:cNvSpPr>
            <a:spLocks noGrp="1"/>
          </p:cNvSpPr>
          <p:nvPr>
            <p:ph sz="half" idx="1"/>
          </p:nvPr>
        </p:nvSpPr>
        <p:spPr>
          <a:xfrm>
            <a:off x="990600" y="1571625"/>
            <a:ext cx="7086600" cy="4500563"/>
          </a:xfrm>
        </p:spPr>
        <p:txBody>
          <a:bodyPr/>
          <a:lstStyle/>
          <a:p>
            <a:pPr eaLnBrk="1" hangingPunct="1">
              <a:spcAft>
                <a:spcPts val="1800"/>
              </a:spcAft>
            </a:pPr>
            <a:r>
              <a:rPr lang="ja-JP" altLang="en-US">
                <a:latin typeface="HG丸ｺﾞｼｯｸM-PRO" charset="-128"/>
              </a:rPr>
              <a:t>新しく赤ちゃんが生まれても一般に上の子どもの母乳育児をやめる必要性はない</a:t>
            </a:r>
            <a:endParaRPr lang="en-US" altLang="ja-JP">
              <a:latin typeface="HG丸ｺﾞｼｯｸM-PRO" charset="-128"/>
            </a:endParaRPr>
          </a:p>
          <a:p>
            <a:pPr eaLnBrk="1" hangingPunct="1">
              <a:spcAft>
                <a:spcPts val="1800"/>
              </a:spcAft>
            </a:pPr>
            <a:r>
              <a:rPr lang="ja-JP" altLang="en-US">
                <a:latin typeface="HG丸ｺﾞｼｯｸM-PRO" charset="-128"/>
              </a:rPr>
              <a:t>母親がよく食べ休息し自身に配慮すれば</a:t>
            </a:r>
            <a:r>
              <a:rPr lang="en-US" altLang="ja-JP">
                <a:latin typeface="HG丸ｺﾞｼｯｸM-PRO" charset="-128"/>
              </a:rPr>
              <a:t>2</a:t>
            </a:r>
            <a:r>
              <a:rPr lang="ja-JP" altLang="en-US">
                <a:latin typeface="HG丸ｺﾞｼｯｸM-PRO" charset="-128"/>
              </a:rPr>
              <a:t>人の子どもに充分な母乳を産生できる</a:t>
            </a:r>
            <a:endParaRPr lang="en-US" altLang="ja-JP">
              <a:latin typeface="HG丸ｺﾞｼｯｸM-PRO" charset="-128"/>
            </a:endParaRPr>
          </a:p>
        </p:txBody>
      </p:sp>
      <p:sp>
        <p:nvSpPr>
          <p:cNvPr id="70660" name="スライド番号プレースホルダ 3"/>
          <p:cNvSpPr>
            <a:spLocks noGrp="1"/>
          </p:cNvSpPr>
          <p:nvPr>
            <p:ph type="sldNum" sz="quarter" idx="12"/>
          </p:nvPr>
        </p:nvSpPr>
        <p:spPr bwMode="auto">
          <a:noFill/>
          <a:ln>
            <a:miter lim="800000"/>
            <a:headEnd/>
            <a:tailEnd/>
          </a:ln>
        </p:spPr>
        <p:txBody>
          <a:bodyPr/>
          <a:lstStyle/>
          <a:p>
            <a:fld id="{244D8388-98B4-6146-8778-765DD545D21B}" type="slidenum">
              <a:rPr lang="ja-JP" altLang="en-US"/>
              <a:pPr/>
              <a:t>28</a:t>
            </a:fld>
            <a:endParaRPr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タイトル 2"/>
          <p:cNvSpPr>
            <a:spLocks noGrp="1"/>
          </p:cNvSpPr>
          <p:nvPr>
            <p:ph type="title"/>
          </p:nvPr>
        </p:nvSpPr>
        <p:spPr>
          <a:xfrm>
            <a:off x="500063" y="428625"/>
            <a:ext cx="8001000" cy="714375"/>
          </a:xfrm>
        </p:spPr>
        <p:txBody>
          <a:bodyPr/>
          <a:lstStyle/>
          <a:p>
            <a:pPr eaLnBrk="1" hangingPunct="1"/>
            <a:r>
              <a:rPr lang="ja-JP" altLang="en-US" sz="3200" b="1">
                <a:ln>
                  <a:noFill/>
                </a:ln>
                <a:solidFill>
                  <a:srgbClr val="7030A0"/>
                </a:solidFill>
              </a:rPr>
              <a:t>母乳をやめずに母親が栄養をとる</a:t>
            </a:r>
          </a:p>
        </p:txBody>
      </p:sp>
      <p:sp>
        <p:nvSpPr>
          <p:cNvPr id="72707" name="コンテンツ プレースホルダ 2"/>
          <p:cNvSpPr>
            <a:spLocks noGrp="1"/>
          </p:cNvSpPr>
          <p:nvPr>
            <p:ph idx="1"/>
          </p:nvPr>
        </p:nvSpPr>
        <p:spPr>
          <a:xfrm>
            <a:off x="428625" y="1427163"/>
            <a:ext cx="8072438" cy="4668837"/>
          </a:xfrm>
        </p:spPr>
        <p:txBody>
          <a:bodyPr/>
          <a:lstStyle/>
          <a:p>
            <a:pPr eaLnBrk="1" hangingPunct="1"/>
            <a:r>
              <a:rPr lang="ja-JP" altLang="en-US" sz="2800">
                <a:latin typeface="HG丸ｺﾞｼｯｸM-PRO" charset="-128"/>
              </a:rPr>
              <a:t>母乳は小さい子どもの食事の主要な部分を占める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母乳をやめると特に食事に動物性のものがない場合</a:t>
            </a:r>
            <a:r>
              <a:rPr lang="en-US" altLang="ja-JP">
                <a:latin typeface="HG丸ｺﾞｼｯｸM-PRO" charset="-128"/>
              </a:rPr>
              <a:t>,</a:t>
            </a:r>
            <a:r>
              <a:rPr lang="ja-JP" altLang="en-US">
                <a:latin typeface="HG丸ｺﾞｼｯｸM-PRO" charset="-128"/>
              </a:rPr>
              <a:t>小さい子どもはリスクにさらされる可能性がある</a:t>
            </a:r>
            <a:endParaRPr lang="en-US" altLang="ja-JP">
              <a:latin typeface="HG丸ｺﾞｼｯｸM-PRO" charset="-128"/>
            </a:endParaRPr>
          </a:p>
          <a:p>
            <a:pPr eaLnBrk="1" hangingPunct="1"/>
            <a:r>
              <a:rPr lang="ja-JP" altLang="en-US" sz="2800">
                <a:latin typeface="HG丸ｺﾞｼｯｸM-PRO" charset="-128"/>
              </a:rPr>
              <a:t>母親</a:t>
            </a:r>
            <a:r>
              <a:rPr lang="en-US" altLang="ja-JP" sz="2800">
                <a:latin typeface="HG丸ｺﾞｼｯｸM-PRO" charset="-128"/>
              </a:rPr>
              <a:t>/</a:t>
            </a:r>
            <a:r>
              <a:rPr lang="ja-JP" altLang="en-US" sz="2800">
                <a:latin typeface="HG丸ｺﾞｼｯｸM-PRO" charset="-128"/>
              </a:rPr>
              <a:t>新しく生まれた赤ちゃん</a:t>
            </a:r>
            <a:r>
              <a:rPr lang="en-US" altLang="ja-JP" sz="2800">
                <a:latin typeface="HG丸ｺﾞｼｯｸM-PRO" charset="-128"/>
              </a:rPr>
              <a:t>/</a:t>
            </a:r>
            <a:r>
              <a:rPr lang="ja-JP" altLang="en-US" sz="2800">
                <a:latin typeface="HG丸ｺﾞｼｯｸM-PRO" charset="-128"/>
              </a:rPr>
              <a:t>母乳を飲んでいる小さい幼児に栄養を与える最も効果的な方法は母親が食べること</a:t>
            </a:r>
            <a:endParaRPr lang="en-US" altLang="ja-JP" sz="2800">
              <a:latin typeface="HG丸ｺﾞｼｯｸM-PRO" charset="-128"/>
            </a:endParaRPr>
          </a:p>
          <a:p>
            <a:pPr eaLnBrk="1" hangingPunct="1"/>
            <a:r>
              <a:rPr lang="ja-JP" altLang="en-US" sz="2800">
                <a:latin typeface="HG丸ｺﾞｼｯｸM-PRO" charset="-128"/>
              </a:rPr>
              <a:t>母乳を急にやめることは常に避ける必要がある</a:t>
            </a:r>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72708" name="スライド番号プレースホルダ 3"/>
          <p:cNvSpPr>
            <a:spLocks noGrp="1"/>
          </p:cNvSpPr>
          <p:nvPr>
            <p:ph type="sldNum" sz="quarter" idx="12"/>
          </p:nvPr>
        </p:nvSpPr>
        <p:spPr bwMode="auto">
          <a:noFill/>
          <a:ln>
            <a:miter lim="800000"/>
            <a:headEnd/>
            <a:tailEnd/>
          </a:ln>
        </p:spPr>
        <p:txBody>
          <a:bodyPr/>
          <a:lstStyle/>
          <a:p>
            <a:fld id="{BE72075F-61CB-BB4E-AB3E-EB76C27139F8}" type="slidenum">
              <a:rPr lang="ja-JP" altLang="en-US"/>
              <a:pPr/>
              <a:t>29</a:t>
            </a:fld>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142875" y="2143125"/>
            <a:ext cx="9001125" cy="1357313"/>
          </a:xfrm>
        </p:spPr>
        <p:txBody>
          <a:bodyPr/>
          <a:lstStyle/>
          <a:p>
            <a:pPr eaLnBrk="1" hangingPunct="1"/>
            <a:r>
              <a:rPr lang="ja-JP" altLang="en-US" sz="3800">
                <a:ln>
                  <a:noFill/>
                </a:ln>
                <a:solidFill>
                  <a:schemeClr val="bg1"/>
                </a:solidFill>
                <a:latin typeface="HG丸ｺﾞｼｯｸM-PRO" charset="-128"/>
              </a:rPr>
              <a:t>１．早産や低出生体重で生まれた赤ちゃん</a:t>
            </a:r>
            <a:r>
              <a:rPr lang="en-US" altLang="ja-JP" sz="3800">
                <a:ln>
                  <a:noFill/>
                </a:ln>
                <a:solidFill>
                  <a:schemeClr val="bg1"/>
                </a:solidFill>
                <a:latin typeface="HG丸ｺﾞｼｯｸM-PRO" charset="-128"/>
              </a:rPr>
              <a:t>,</a:t>
            </a:r>
            <a:r>
              <a:rPr lang="ja-JP" altLang="en-US" sz="3800">
                <a:ln>
                  <a:noFill/>
                </a:ln>
                <a:solidFill>
                  <a:schemeClr val="bg1"/>
                </a:solidFill>
                <a:latin typeface="HG丸ｺﾞｼｯｸM-PRO" charset="-128"/>
              </a:rPr>
              <a:t>病気の赤ちゃんへの母乳育児</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9460" name="スライド番号プレースホルダ 3"/>
          <p:cNvSpPr>
            <a:spLocks noGrp="1"/>
          </p:cNvSpPr>
          <p:nvPr>
            <p:ph type="sldNum" sz="quarter" idx="11"/>
          </p:nvPr>
        </p:nvSpPr>
        <p:spPr bwMode="auto">
          <a:noFill/>
          <a:ln>
            <a:miter lim="800000"/>
            <a:headEnd/>
            <a:tailEnd/>
          </a:ln>
        </p:spPr>
        <p:txBody>
          <a:bodyPr/>
          <a:lstStyle/>
          <a:p>
            <a:fld id="{A54E6828-1527-9C4E-B8AB-25499BA12024}" type="slidenum">
              <a:rPr lang="ja-JP" altLang="en-US"/>
              <a:pPr/>
              <a:t>3</a:t>
            </a:fld>
            <a:endParaRPr lang="ja-JP" altLang="en-US"/>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タイトル 3"/>
          <p:cNvSpPr>
            <a:spLocks noGrp="1"/>
          </p:cNvSpPr>
          <p:nvPr>
            <p:ph type="ctrTitle"/>
          </p:nvPr>
        </p:nvSpPr>
        <p:spPr>
          <a:xfrm>
            <a:off x="-142875" y="2143125"/>
            <a:ext cx="9001125" cy="1357313"/>
          </a:xfrm>
        </p:spPr>
        <p:txBody>
          <a:bodyPr/>
          <a:lstStyle/>
          <a:p>
            <a:pPr eaLnBrk="1" hangingPunct="1"/>
            <a:r>
              <a:rPr lang="ja-JP" altLang="en-US" sz="4000" b="1">
                <a:ln>
                  <a:noFill/>
                </a:ln>
              </a:rPr>
              <a:t>３．臨床的にしばしば心配される　　　合併症の予防と対処法</a:t>
            </a:r>
          </a:p>
        </p:txBody>
      </p:sp>
      <p:sp>
        <p:nvSpPr>
          <p:cNvPr id="7475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74756" name="スライド番号プレースホルダ 3"/>
          <p:cNvSpPr>
            <a:spLocks noGrp="1"/>
          </p:cNvSpPr>
          <p:nvPr>
            <p:ph type="sldNum" sz="quarter" idx="11"/>
          </p:nvPr>
        </p:nvSpPr>
        <p:spPr bwMode="auto">
          <a:noFill/>
          <a:ln>
            <a:miter lim="800000"/>
            <a:headEnd/>
            <a:tailEnd/>
          </a:ln>
        </p:spPr>
        <p:txBody>
          <a:bodyPr/>
          <a:lstStyle/>
          <a:p>
            <a:fld id="{3CF76462-F704-BF44-A305-23BC9ECA8AA2}" type="slidenum">
              <a:rPr lang="ja-JP" altLang="en-US"/>
              <a:pPr/>
              <a:t>30</a:t>
            </a:fld>
            <a:endParaRPr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タイトル 1"/>
          <p:cNvSpPr>
            <a:spLocks noGrp="1"/>
          </p:cNvSpPr>
          <p:nvPr>
            <p:ph type="title"/>
          </p:nvPr>
        </p:nvSpPr>
        <p:spPr>
          <a:xfrm>
            <a:off x="468313" y="476250"/>
            <a:ext cx="8280400" cy="714375"/>
          </a:xfrm>
        </p:spPr>
        <p:txBody>
          <a:bodyPr/>
          <a:lstStyle/>
          <a:p>
            <a:pPr eaLnBrk="1" hangingPunct="1"/>
            <a:r>
              <a:rPr lang="ja-JP" altLang="en-US" sz="3200" b="1">
                <a:ln>
                  <a:noFill/>
                </a:ln>
                <a:solidFill>
                  <a:srgbClr val="7030A0"/>
                </a:solidFill>
                <a:latin typeface="HG丸ｺﾞｼｯｸM-PRO" charset="-128"/>
              </a:rPr>
              <a:t>低血糖</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黄疸</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脱水の予防と対処法</a:t>
            </a:r>
          </a:p>
        </p:txBody>
      </p:sp>
      <p:sp>
        <p:nvSpPr>
          <p:cNvPr id="76803" name="コンテンツ プレースホルダ 2"/>
          <p:cNvSpPr>
            <a:spLocks noGrp="1"/>
          </p:cNvSpPr>
          <p:nvPr>
            <p:ph idx="1"/>
          </p:nvPr>
        </p:nvSpPr>
        <p:spPr>
          <a:xfrm>
            <a:off x="611188" y="1285875"/>
            <a:ext cx="8064500" cy="4525963"/>
          </a:xfrm>
        </p:spPr>
        <p:txBody>
          <a:bodyPr/>
          <a:lstStyle/>
          <a:p>
            <a:pPr eaLnBrk="1" hangingPunct="1"/>
            <a:r>
              <a:rPr lang="ja-JP" altLang="en-US" sz="2800">
                <a:latin typeface="HG丸ｺﾞｼｯｸM-PRO" charset="-128"/>
              </a:rPr>
              <a:t>出産後早期の肌と肌とのふれあい</a:t>
            </a:r>
            <a:endParaRPr lang="en-US" altLang="ja-JP" sz="2800">
              <a:latin typeface="HG丸ｺﾞｼｯｸM-PRO" charset="-128"/>
            </a:endParaRPr>
          </a:p>
          <a:p>
            <a:pPr eaLnBrk="1" hangingPunct="1"/>
            <a:r>
              <a:rPr lang="ja-JP" altLang="en-US" sz="2800">
                <a:latin typeface="HG丸ｺﾞｼｯｸM-PRO" charset="-128"/>
              </a:rPr>
              <a:t>出生後早期からの頻繁な直接授乳</a:t>
            </a:r>
            <a:endParaRPr lang="en-US" altLang="ja-JP" sz="2800">
              <a:latin typeface="HG丸ｺﾞｼｯｸM-PRO" charset="-128"/>
            </a:endParaRPr>
          </a:p>
          <a:p>
            <a:pPr eaLnBrk="1" hangingPunct="1"/>
            <a:r>
              <a:rPr lang="ja-JP" altLang="en-US" sz="2800">
                <a:latin typeface="HG丸ｺﾞｼｯｸM-PRO" charset="-128"/>
              </a:rPr>
              <a:t>母子同室によって頻繁に授乳</a:t>
            </a:r>
            <a:endParaRPr lang="en-US" altLang="ja-JP" sz="2800">
              <a:latin typeface="HG丸ｺﾞｼｯｸM-PRO" charset="-128"/>
            </a:endParaRPr>
          </a:p>
          <a:p>
            <a:pPr eaLnBrk="1" hangingPunct="1"/>
            <a:r>
              <a:rPr lang="ja-JP" altLang="en-US" sz="2800">
                <a:latin typeface="HG丸ｺﾞｼｯｸM-PRO" charset="-128"/>
              </a:rPr>
              <a:t>赤ちゃんが弱々しい</a:t>
            </a:r>
            <a:r>
              <a:rPr lang="en-US" altLang="ja-JP" sz="2800">
                <a:latin typeface="HG丸ｺﾞｼｯｸM-PRO" charset="-128"/>
              </a:rPr>
              <a:t>/</a:t>
            </a:r>
            <a:r>
              <a:rPr lang="ja-JP" altLang="en-US" sz="2800">
                <a:latin typeface="HG丸ｺﾞｼｯｸM-PRO" charset="-128"/>
              </a:rPr>
              <a:t>眠りがちで効果的に飲めない場合にはカップで搾母乳</a:t>
            </a:r>
            <a:endParaRPr lang="en-US" altLang="ja-JP" sz="2800">
              <a:latin typeface="HG丸ｺﾞｼｯｸM-PRO" charset="-128"/>
            </a:endParaRPr>
          </a:p>
          <a:p>
            <a:pPr eaLnBrk="1" hangingPunct="1"/>
            <a:r>
              <a:rPr lang="ja-JP" altLang="en-US" sz="2800">
                <a:latin typeface="HG丸ｺﾞｼｯｸM-PRO" charset="-128"/>
              </a:rPr>
              <a:t>水の補足は黄疸の軽減には効果がなく</a:t>
            </a:r>
            <a:r>
              <a:rPr lang="en-US" altLang="ja-JP" sz="2800">
                <a:latin typeface="HG丸ｺﾞｼｯｸM-PRO" charset="-128"/>
              </a:rPr>
              <a:t>,</a:t>
            </a:r>
            <a:r>
              <a:rPr lang="ja-JP" altLang="en-US" sz="2800">
                <a:latin typeface="HG丸ｺﾞｼｯｸM-PRO" charset="-128"/>
              </a:rPr>
              <a:t>むしろ増悪させる可能性がある</a:t>
            </a:r>
            <a:endParaRPr lang="en-US" altLang="ja-JP" sz="2800">
              <a:latin typeface="HG丸ｺﾞｼｯｸM-PRO" charset="-128"/>
            </a:endParaRPr>
          </a:p>
          <a:p>
            <a:pPr eaLnBrk="1" hangingPunct="1"/>
            <a:r>
              <a:rPr lang="ja-JP" altLang="en-US" sz="2800">
                <a:latin typeface="HG丸ｺﾞｼｯｸM-PRO" charset="-128"/>
              </a:rPr>
              <a:t>哺乳を確認するため最初の数日間はすべての赤ちゃんの授乳を観察する</a:t>
            </a:r>
            <a:endParaRPr lang="en-US" altLang="ja-JP" sz="2800">
              <a:latin typeface="HG丸ｺﾞｼｯｸM-PRO" charset="-128"/>
            </a:endParaRPr>
          </a:p>
          <a:p>
            <a:pPr lvl="1" eaLnBrk="1" hangingPunct="1"/>
            <a:endParaRPr lang="en-US" altLang="ja-JP">
              <a:latin typeface="HG丸ｺﾞｼｯｸM-PRO" charset="-128"/>
            </a:endParaRPr>
          </a:p>
          <a:p>
            <a:pPr lvl="1" eaLnBrk="1" hangingPunct="1"/>
            <a:endParaRPr lang="ja-JP" altLang="en-US">
              <a:latin typeface="HG丸ｺﾞｼｯｸM-PRO" charset="-128"/>
            </a:endParaRPr>
          </a:p>
        </p:txBody>
      </p:sp>
      <p:sp>
        <p:nvSpPr>
          <p:cNvPr id="76804" name="スライド番号プレースホルダ 3"/>
          <p:cNvSpPr>
            <a:spLocks noGrp="1"/>
          </p:cNvSpPr>
          <p:nvPr>
            <p:ph type="sldNum" sz="quarter" idx="12"/>
          </p:nvPr>
        </p:nvSpPr>
        <p:spPr bwMode="auto">
          <a:noFill/>
          <a:ln>
            <a:miter lim="800000"/>
            <a:headEnd/>
            <a:tailEnd/>
          </a:ln>
        </p:spPr>
        <p:txBody>
          <a:bodyPr/>
          <a:lstStyle/>
          <a:p>
            <a:fld id="{9CF03761-775C-C74A-A924-C6D668A2CD26}" type="slidenum">
              <a:rPr lang="ja-JP" altLang="en-US"/>
              <a:pPr/>
              <a:t>31</a:t>
            </a:fld>
            <a:endParaRPr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タイトル 1"/>
          <p:cNvSpPr>
            <a:spLocks noGrp="1"/>
          </p:cNvSpPr>
          <p:nvPr>
            <p:ph type="title"/>
          </p:nvPr>
        </p:nvSpPr>
        <p:spPr>
          <a:xfrm>
            <a:off x="928688" y="357188"/>
            <a:ext cx="7358062" cy="642937"/>
          </a:xfrm>
        </p:spPr>
        <p:txBody>
          <a:bodyPr/>
          <a:lstStyle/>
          <a:p>
            <a:pPr eaLnBrk="1" hangingPunct="1"/>
            <a:r>
              <a:rPr lang="ja-JP" altLang="en-US" sz="3200" b="1">
                <a:ln>
                  <a:noFill/>
                </a:ln>
                <a:solidFill>
                  <a:srgbClr val="7030A0"/>
                </a:solidFill>
              </a:rPr>
              <a:t>新生児の低血糖</a:t>
            </a:r>
          </a:p>
        </p:txBody>
      </p:sp>
      <p:sp>
        <p:nvSpPr>
          <p:cNvPr id="78851" name="コンテンツ プレースホルダ 2"/>
          <p:cNvSpPr>
            <a:spLocks noGrp="1"/>
          </p:cNvSpPr>
          <p:nvPr>
            <p:ph idx="1"/>
          </p:nvPr>
        </p:nvSpPr>
        <p:spPr>
          <a:xfrm>
            <a:off x="571500" y="1196975"/>
            <a:ext cx="8072438" cy="4803775"/>
          </a:xfrm>
        </p:spPr>
        <p:txBody>
          <a:bodyPr/>
          <a:lstStyle/>
          <a:p>
            <a:pPr eaLnBrk="1" hangingPunct="1"/>
            <a:r>
              <a:rPr lang="ja-JP" altLang="en-US" sz="2800">
                <a:latin typeface="HG丸ｺﾞｼｯｸM-PRO" charset="-128"/>
              </a:rPr>
              <a:t>新生児の低血糖は頻度が高く、注意が必要</a:t>
            </a:r>
            <a:endParaRPr lang="en-US" altLang="ja-JP" sz="2800">
              <a:latin typeface="HG丸ｺﾞｼｯｸM-PRO" charset="-128"/>
            </a:endParaRPr>
          </a:p>
          <a:p>
            <a:pPr eaLnBrk="1" hangingPunct="1"/>
            <a:r>
              <a:rPr lang="ja-JP" altLang="en-US" sz="2800">
                <a:latin typeface="HG丸ｺﾞｼｯｸM-PRO" charset="-128"/>
              </a:rPr>
              <a:t>早産</a:t>
            </a:r>
            <a:r>
              <a:rPr lang="en-US" altLang="ja-JP" sz="2800">
                <a:latin typeface="HG丸ｺﾞｼｯｸM-PRO" charset="-128"/>
              </a:rPr>
              <a:t>,</a:t>
            </a:r>
            <a:r>
              <a:rPr lang="ja-JP" altLang="en-US" sz="2800">
                <a:latin typeface="HG丸ｺﾞｼｯｸM-PRO" charset="-128"/>
              </a:rPr>
              <a:t>在胎週数に比して体重が少ない赤ちゃん</a:t>
            </a:r>
            <a:r>
              <a:rPr lang="en-US" altLang="ja-JP" sz="2800">
                <a:latin typeface="HG丸ｺﾞｼｯｸM-PRO" charset="-128"/>
              </a:rPr>
              <a:t>,</a:t>
            </a:r>
            <a:r>
              <a:rPr lang="ja-JP" altLang="en-US" sz="2800">
                <a:latin typeface="HG丸ｺﾞｼｯｸM-PRO" charset="-128"/>
              </a:rPr>
              <a:t>病気の赤ちゃん</a:t>
            </a:r>
            <a:r>
              <a:rPr lang="en-US" altLang="ja-JP" sz="2800">
                <a:latin typeface="HG丸ｺﾞｼｯｸM-PRO" charset="-128"/>
              </a:rPr>
              <a:t>,</a:t>
            </a:r>
            <a:r>
              <a:rPr lang="ja-JP" altLang="en-US" sz="2800">
                <a:latin typeface="HG丸ｺﾞｼｯｸM-PRO" charset="-128"/>
              </a:rPr>
              <a:t>母親が病気の赤ちゃんは低血糖のリスクが高い</a:t>
            </a:r>
            <a:endParaRPr lang="en-US" altLang="ja-JP" sz="2800">
              <a:latin typeface="HG丸ｺﾞｼｯｸM-PRO" charset="-128"/>
            </a:endParaRPr>
          </a:p>
          <a:p>
            <a:pPr eaLnBrk="1" hangingPunct="1"/>
            <a:r>
              <a:rPr lang="ja-JP" altLang="en-US" sz="2800">
                <a:latin typeface="HG丸ｺﾞｼｯｸM-PRO" charset="-128"/>
              </a:rPr>
              <a:t>血糖値が低目でも病的な症状がない場合には健康な正期産児に有害という証拠はない</a:t>
            </a:r>
            <a:endParaRPr lang="en-US" altLang="ja-JP" sz="2800">
              <a:latin typeface="HG丸ｺﾞｼｯｸM-PRO" charset="-128"/>
            </a:endParaRPr>
          </a:p>
          <a:p>
            <a:pPr eaLnBrk="1" hangingPunct="1"/>
            <a:r>
              <a:rPr lang="ja-JP" altLang="en-US" sz="2800">
                <a:latin typeface="HG丸ｺﾞｼｯｸM-PRO" charset="-128"/>
              </a:rPr>
              <a:t>健康な正期産児は単に母乳不足というだけで低血糖を起こさない</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低血糖の症状を示した場合には</a:t>
            </a:r>
            <a:r>
              <a:rPr lang="en-US" altLang="ja-JP">
                <a:latin typeface="HG丸ｺﾞｼｯｸM-PRO" charset="-128"/>
              </a:rPr>
              <a:t>,</a:t>
            </a:r>
            <a:r>
              <a:rPr lang="ja-JP" altLang="en-US">
                <a:latin typeface="HG丸ｺﾞｼｯｸM-PRO" charset="-128"/>
              </a:rPr>
              <a:t>別の隠れた原因を探すべき</a:t>
            </a:r>
            <a:endParaRPr lang="en-US" altLang="ja-JP">
              <a:latin typeface="HG丸ｺﾞｼｯｸM-PRO" charset="-128"/>
            </a:endParaRPr>
          </a:p>
          <a:p>
            <a:pPr eaLnBrk="1" hangingPunct="1"/>
            <a:endParaRPr lang="ja-JP" altLang="en-US" sz="2800">
              <a:latin typeface="HG丸ｺﾞｼｯｸM-PRO" charset="-128"/>
            </a:endParaRPr>
          </a:p>
        </p:txBody>
      </p:sp>
      <p:sp>
        <p:nvSpPr>
          <p:cNvPr id="78852" name="スライド番号プレースホルダ 3"/>
          <p:cNvSpPr>
            <a:spLocks noGrp="1"/>
          </p:cNvSpPr>
          <p:nvPr>
            <p:ph type="sldNum" sz="quarter" idx="12"/>
          </p:nvPr>
        </p:nvSpPr>
        <p:spPr bwMode="auto">
          <a:noFill/>
          <a:ln>
            <a:miter lim="800000"/>
            <a:headEnd/>
            <a:tailEnd/>
          </a:ln>
        </p:spPr>
        <p:txBody>
          <a:bodyPr/>
          <a:lstStyle/>
          <a:p>
            <a:fld id="{DFE5D286-ADDF-ED4A-956A-B36F06325F1B}" type="slidenum">
              <a:rPr lang="ja-JP" altLang="en-US"/>
              <a:pPr/>
              <a:t>32</a:t>
            </a:fld>
            <a:endParaRPr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タイトル 1"/>
          <p:cNvSpPr>
            <a:spLocks noGrp="1"/>
          </p:cNvSpPr>
          <p:nvPr>
            <p:ph type="title"/>
          </p:nvPr>
        </p:nvSpPr>
        <p:spPr/>
        <p:txBody>
          <a:bodyPr/>
          <a:lstStyle/>
          <a:p>
            <a:pPr eaLnBrk="1" hangingPunct="1"/>
            <a:r>
              <a:rPr lang="ja-JP" altLang="en-US" sz="3200" b="1">
                <a:ln>
                  <a:noFill/>
                </a:ln>
                <a:solidFill>
                  <a:srgbClr val="7030A0"/>
                </a:solidFill>
              </a:rPr>
              <a:t>黄疸</a:t>
            </a:r>
          </a:p>
        </p:txBody>
      </p:sp>
      <p:sp>
        <p:nvSpPr>
          <p:cNvPr id="80899" name="コンテンツ プレースホルダ 2"/>
          <p:cNvSpPr>
            <a:spLocks noGrp="1"/>
          </p:cNvSpPr>
          <p:nvPr>
            <p:ph idx="1"/>
          </p:nvPr>
        </p:nvSpPr>
        <p:spPr>
          <a:xfrm>
            <a:off x="1000125" y="1371600"/>
            <a:ext cx="7358063" cy="4525963"/>
          </a:xfrm>
        </p:spPr>
        <p:txBody>
          <a:bodyPr/>
          <a:lstStyle/>
          <a:p>
            <a:pPr eaLnBrk="1" hangingPunct="1"/>
            <a:r>
              <a:rPr lang="ja-JP" altLang="en-US" sz="2800">
                <a:latin typeface="HG丸ｺﾞｼｯｸM-PRO" charset="-128"/>
              </a:rPr>
              <a:t>ほとんどの新生児に起き</a:t>
            </a:r>
            <a:r>
              <a:rPr lang="en-US" altLang="ja-JP" sz="2800"/>
              <a:t>,</a:t>
            </a:r>
            <a:r>
              <a:rPr lang="ja-JP" altLang="en-US" sz="2800">
                <a:latin typeface="HG丸ｺﾞｼｯｸM-PRO" charset="-128"/>
              </a:rPr>
              <a:t>血中のビリルビン値が上昇することで生じる。</a:t>
            </a:r>
            <a:endParaRPr lang="en-US" altLang="ja-JP" sz="2800">
              <a:latin typeface="HG丸ｺﾞｼｯｸM-PRO" charset="-128"/>
            </a:endParaRPr>
          </a:p>
          <a:p>
            <a:pPr eaLnBrk="1" hangingPunct="1"/>
            <a:r>
              <a:rPr lang="ja-JP" altLang="en-US" sz="2800">
                <a:latin typeface="HG丸ｺﾞｼｯｸM-PRO" charset="-128"/>
              </a:rPr>
              <a:t>不適切な人工乳の補足を避け</a:t>
            </a:r>
            <a:r>
              <a:rPr lang="en-US" altLang="ja-JP" sz="2800"/>
              <a:t>,</a:t>
            </a:r>
            <a:r>
              <a:rPr lang="ja-JP" altLang="en-US" sz="2800">
                <a:latin typeface="HG丸ｺﾞｼｯｸM-PRO" charset="-128"/>
              </a:rPr>
              <a:t>高ビリルビン血症の支援と母乳育児を両立させることがゴールである。</a:t>
            </a:r>
            <a:endParaRPr lang="en-US" altLang="ja-JP" sz="2800">
              <a:latin typeface="HG丸ｺﾞｼｯｸM-PRO" charset="-128"/>
            </a:endParaRPr>
          </a:p>
          <a:p>
            <a:pPr eaLnBrk="1" hangingPunct="1"/>
            <a:r>
              <a:rPr lang="ja-JP" altLang="en-US" sz="2800"/>
              <a:t>水分の補足は</a:t>
            </a:r>
            <a:r>
              <a:rPr lang="en-US" altLang="ja-JP" sz="2800"/>
              <a:t>,</a:t>
            </a:r>
            <a:r>
              <a:rPr lang="ja-JP" altLang="en-US" sz="2800"/>
              <a:t>黄疸をあげるリスクがある。</a:t>
            </a:r>
            <a:endParaRPr lang="en-US" altLang="ja-JP" sz="2800">
              <a:latin typeface="HG丸ｺﾞｼｯｸM-PRO" charset="-128"/>
            </a:endParaRPr>
          </a:p>
          <a:p>
            <a:r>
              <a:rPr lang="ja-JP" altLang="en-US" sz="2800"/>
              <a:t>早期からの同室と頻回授乳は胎便の排泄を増やし</a:t>
            </a:r>
            <a:r>
              <a:rPr lang="en-US" altLang="ja-JP" sz="2800"/>
              <a:t>, </a:t>
            </a:r>
            <a:r>
              <a:rPr lang="ja-JP" altLang="en-US" sz="2800"/>
              <a:t>ビリルビンの排泄を助け</a:t>
            </a:r>
            <a:r>
              <a:rPr lang="en-US" altLang="ja-JP" sz="2800"/>
              <a:t>,</a:t>
            </a:r>
            <a:r>
              <a:rPr lang="ja-JP" altLang="en-US" sz="2800"/>
              <a:t>黄疸を軽くすることに繋がる。</a:t>
            </a:r>
            <a:endParaRPr lang="en-US" altLang="ja-JP" sz="2800"/>
          </a:p>
          <a:p>
            <a:pPr>
              <a:buFont typeface="Wingdings" charset="2"/>
              <a:buNone/>
            </a:pPr>
            <a:endParaRPr lang="ja-JP" altLang="en-US" sz="2800"/>
          </a:p>
        </p:txBody>
      </p:sp>
      <p:sp>
        <p:nvSpPr>
          <p:cNvPr id="80900" name="スライド番号プレースホルダ 3"/>
          <p:cNvSpPr>
            <a:spLocks noGrp="1"/>
          </p:cNvSpPr>
          <p:nvPr>
            <p:ph type="sldNum" sz="quarter" idx="12"/>
          </p:nvPr>
        </p:nvSpPr>
        <p:spPr bwMode="auto">
          <a:noFill/>
          <a:ln>
            <a:miter lim="800000"/>
            <a:headEnd/>
            <a:tailEnd/>
          </a:ln>
        </p:spPr>
        <p:txBody>
          <a:bodyPr/>
          <a:lstStyle/>
          <a:p>
            <a:fld id="{A814D5B1-2E26-1149-BD3B-674E657D230C}" type="slidenum">
              <a:rPr lang="ja-JP" altLang="en-US"/>
              <a:pPr/>
              <a:t>33</a:t>
            </a:fld>
            <a:endParaRPr lang="ja-JP"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タイトル 1"/>
          <p:cNvSpPr>
            <a:spLocks noGrp="1"/>
          </p:cNvSpPr>
          <p:nvPr>
            <p:ph type="title"/>
          </p:nvPr>
        </p:nvSpPr>
        <p:spPr/>
        <p:txBody>
          <a:bodyPr/>
          <a:lstStyle/>
          <a:p>
            <a:pPr eaLnBrk="1" hangingPunct="1"/>
            <a:r>
              <a:rPr lang="ja-JP" altLang="en-US" sz="3200" b="1">
                <a:ln>
                  <a:noFill/>
                </a:ln>
                <a:solidFill>
                  <a:srgbClr val="7030A0"/>
                </a:solidFill>
              </a:rPr>
              <a:t>脱水</a:t>
            </a:r>
          </a:p>
        </p:txBody>
      </p:sp>
      <p:sp>
        <p:nvSpPr>
          <p:cNvPr id="82947" name="コンテンツ プレースホルダ 2"/>
          <p:cNvSpPr>
            <a:spLocks noGrp="1"/>
          </p:cNvSpPr>
          <p:nvPr>
            <p:ph idx="1"/>
          </p:nvPr>
        </p:nvSpPr>
        <p:spPr>
          <a:xfrm>
            <a:off x="928688" y="1285875"/>
            <a:ext cx="7358062" cy="4657725"/>
          </a:xfrm>
        </p:spPr>
        <p:txBody>
          <a:bodyPr/>
          <a:lstStyle/>
          <a:p>
            <a:pPr eaLnBrk="1" hangingPunct="1">
              <a:spcAft>
                <a:spcPts val="600"/>
              </a:spcAft>
            </a:pPr>
            <a:r>
              <a:rPr lang="ja-JP" altLang="en-US" sz="2800"/>
              <a:t>早期からの同室と頻回授乳は</a:t>
            </a:r>
            <a:r>
              <a:rPr lang="en-US" altLang="ja-JP" sz="2800"/>
              <a:t>, </a:t>
            </a:r>
            <a:r>
              <a:rPr lang="ja-JP" altLang="en-US" sz="2800"/>
              <a:t>脱水（高ナトリウム血症）の予防に繋がる。</a:t>
            </a:r>
            <a:endParaRPr lang="en-US" altLang="ja-JP" sz="2800"/>
          </a:p>
          <a:p>
            <a:pPr eaLnBrk="1" hangingPunct="1">
              <a:spcAft>
                <a:spcPts val="600"/>
              </a:spcAft>
            </a:pPr>
            <a:r>
              <a:rPr lang="ja-JP" altLang="en-US" sz="2800"/>
              <a:t>新生児の脱水予防のために余分に水分を与えることは適切ではない。</a:t>
            </a:r>
            <a:endParaRPr lang="en-US" altLang="ja-JP" sz="2800"/>
          </a:p>
          <a:p>
            <a:pPr eaLnBrk="1" hangingPunct="1">
              <a:spcAft>
                <a:spcPts val="600"/>
              </a:spcAft>
            </a:pPr>
            <a:r>
              <a:rPr lang="ja-JP" altLang="en-US" sz="2800"/>
              <a:t>新生児期以降：下痢をしている赤ちゃんにはもっと頻繁に母乳を。</a:t>
            </a:r>
            <a:endParaRPr lang="en-US" altLang="ja-JP" sz="2800"/>
          </a:p>
          <a:p>
            <a:pPr eaLnBrk="1" hangingPunct="1">
              <a:spcAft>
                <a:spcPts val="600"/>
              </a:spcAft>
            </a:pPr>
            <a:r>
              <a:rPr lang="ja-JP" altLang="en-US" sz="2800"/>
              <a:t>頻繁な授乳：水分</a:t>
            </a:r>
            <a:r>
              <a:rPr lang="en-US" altLang="ja-JP" sz="2800"/>
              <a:t>,</a:t>
            </a:r>
            <a:r>
              <a:rPr lang="ja-JP" altLang="en-US" sz="2800"/>
              <a:t>栄養を供給するとともに、免疫物質</a:t>
            </a:r>
            <a:r>
              <a:rPr lang="en-US" altLang="ja-JP" sz="2800"/>
              <a:t>,</a:t>
            </a:r>
            <a:r>
              <a:rPr lang="ja-JP" altLang="en-US" sz="2800"/>
              <a:t>成長因子（傷ついた消化管の再生を助ける）を提供。</a:t>
            </a:r>
          </a:p>
        </p:txBody>
      </p:sp>
      <p:sp>
        <p:nvSpPr>
          <p:cNvPr id="82948" name="スライド番号プレースホルダ 3"/>
          <p:cNvSpPr>
            <a:spLocks noGrp="1"/>
          </p:cNvSpPr>
          <p:nvPr>
            <p:ph type="sldNum" sz="quarter" idx="12"/>
          </p:nvPr>
        </p:nvSpPr>
        <p:spPr bwMode="auto">
          <a:noFill/>
          <a:ln>
            <a:miter lim="800000"/>
            <a:headEnd/>
            <a:tailEnd/>
          </a:ln>
        </p:spPr>
        <p:txBody>
          <a:bodyPr/>
          <a:lstStyle/>
          <a:p>
            <a:fld id="{941CF63A-558D-7D44-8892-C939B12C2675}" type="slidenum">
              <a:rPr lang="ja-JP" altLang="en-US"/>
              <a:pPr/>
              <a:t>34</a:t>
            </a:fld>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タイトル 1"/>
          <p:cNvSpPr>
            <a:spLocks noGrp="1"/>
          </p:cNvSpPr>
          <p:nvPr>
            <p:ph type="title"/>
          </p:nvPr>
        </p:nvSpPr>
        <p:spPr/>
        <p:txBody>
          <a:bodyPr/>
          <a:lstStyle/>
          <a:p>
            <a:pPr eaLnBrk="1" hangingPunct="1"/>
            <a:r>
              <a:rPr lang="ja-JP" altLang="en-US" sz="3200" b="1">
                <a:ln>
                  <a:noFill/>
                </a:ln>
                <a:solidFill>
                  <a:srgbClr val="7030A0"/>
                </a:solidFill>
              </a:rPr>
              <a:t>呼吸に問題のある赤ちゃん</a:t>
            </a:r>
          </a:p>
        </p:txBody>
      </p:sp>
      <p:sp>
        <p:nvSpPr>
          <p:cNvPr id="84995" name="コンテンツ プレースホルダ 2"/>
          <p:cNvSpPr>
            <a:spLocks noGrp="1"/>
          </p:cNvSpPr>
          <p:nvPr>
            <p:ph idx="1"/>
          </p:nvPr>
        </p:nvSpPr>
        <p:spPr>
          <a:xfrm>
            <a:off x="928688" y="1500188"/>
            <a:ext cx="7358062" cy="4311650"/>
          </a:xfrm>
        </p:spPr>
        <p:txBody>
          <a:bodyPr/>
          <a:lstStyle/>
          <a:p>
            <a:pPr eaLnBrk="1" hangingPunct="1"/>
            <a:r>
              <a:rPr lang="ja-JP" altLang="en-US" sz="2800">
                <a:latin typeface="HG丸ｺﾞｼｯｸM-PRO" charset="-128"/>
              </a:rPr>
              <a:t>疲れやすいため</a:t>
            </a:r>
            <a:r>
              <a:rPr lang="en-US" altLang="ja-JP" sz="2800">
                <a:latin typeface="HG丸ｺﾞｼｯｸM-PRO" charset="-128"/>
              </a:rPr>
              <a:t>,</a:t>
            </a:r>
            <a:r>
              <a:rPr lang="ja-JP" altLang="en-US" sz="2800">
                <a:latin typeface="HG丸ｺﾞｼｯｸM-PRO" charset="-128"/>
              </a:rPr>
              <a:t>少量の母乳を何度もあげると良い</a:t>
            </a:r>
            <a:endParaRPr lang="en-US" altLang="ja-JP" sz="2800">
              <a:latin typeface="HG丸ｺﾞｼｯｸM-PRO" charset="-128"/>
            </a:endParaRPr>
          </a:p>
          <a:p>
            <a:pPr eaLnBrk="1" hangingPunct="1"/>
            <a:r>
              <a:rPr lang="ja-JP" altLang="en-US" sz="2800">
                <a:latin typeface="HG丸ｺﾞｼｯｸM-PRO" charset="-128"/>
              </a:rPr>
              <a:t>母乳で育てることで</a:t>
            </a:r>
            <a:r>
              <a:rPr lang="en-US" altLang="ja-JP" sz="2800">
                <a:latin typeface="HG丸ｺﾞｼｯｸM-PRO" charset="-128"/>
              </a:rPr>
              <a:t>,</a:t>
            </a:r>
            <a:r>
              <a:rPr lang="ja-JP" altLang="en-US" sz="2800">
                <a:latin typeface="HG丸ｺﾞｼｯｸM-PRO" charset="-128"/>
              </a:rPr>
              <a:t>赤ちゃんに栄養・免疫物質・カロリー・水分を与える</a:t>
            </a:r>
            <a:endParaRPr lang="en-US" altLang="ja-JP" sz="2800">
              <a:latin typeface="HG丸ｺﾞｼｯｸM-PRO" charset="-128"/>
            </a:endParaRPr>
          </a:p>
          <a:p>
            <a:pPr eaLnBrk="1" hangingPunct="1"/>
            <a:r>
              <a:rPr lang="ja-JP" altLang="en-US" sz="2800">
                <a:latin typeface="HG丸ｺﾞｼｯｸM-PRO" charset="-128"/>
              </a:rPr>
              <a:t>苦痛を感じている赤ちゃんと母親に安らぎを与える</a:t>
            </a:r>
          </a:p>
        </p:txBody>
      </p:sp>
      <p:sp>
        <p:nvSpPr>
          <p:cNvPr id="84996" name="スライド番号プレースホルダ 3"/>
          <p:cNvSpPr>
            <a:spLocks noGrp="1"/>
          </p:cNvSpPr>
          <p:nvPr>
            <p:ph type="sldNum" sz="quarter" idx="12"/>
          </p:nvPr>
        </p:nvSpPr>
        <p:spPr bwMode="auto">
          <a:noFill/>
          <a:ln>
            <a:miter lim="800000"/>
            <a:headEnd/>
            <a:tailEnd/>
          </a:ln>
        </p:spPr>
        <p:txBody>
          <a:bodyPr/>
          <a:lstStyle/>
          <a:p>
            <a:fld id="{9CCFE8FF-0CD5-5948-861C-242CCF40AC8D}" type="slidenum">
              <a:rPr lang="ja-JP" altLang="en-US"/>
              <a:pPr/>
              <a:t>35</a:t>
            </a:fld>
            <a:endParaRPr lang="ja-JP"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タイトル 1"/>
          <p:cNvSpPr>
            <a:spLocks noGrp="1"/>
          </p:cNvSpPr>
          <p:nvPr>
            <p:ph type="title"/>
          </p:nvPr>
        </p:nvSpPr>
        <p:spPr>
          <a:xfrm>
            <a:off x="928688" y="476250"/>
            <a:ext cx="7358062" cy="714375"/>
          </a:xfrm>
        </p:spPr>
        <p:txBody>
          <a:bodyPr/>
          <a:lstStyle/>
          <a:p>
            <a:pPr eaLnBrk="1" hangingPunct="1"/>
            <a:r>
              <a:rPr lang="ja-JP" altLang="en-US" sz="3200" b="1">
                <a:ln>
                  <a:noFill/>
                </a:ln>
                <a:solidFill>
                  <a:srgbClr val="7030A0"/>
                </a:solidFill>
              </a:rPr>
              <a:t>神経学的な特徴のある赤ちゃん</a:t>
            </a:r>
          </a:p>
        </p:txBody>
      </p:sp>
      <p:sp>
        <p:nvSpPr>
          <p:cNvPr id="87043" name="コンテンツ プレースホルダ 2"/>
          <p:cNvSpPr>
            <a:spLocks noGrp="1"/>
          </p:cNvSpPr>
          <p:nvPr>
            <p:ph idx="1"/>
          </p:nvPr>
        </p:nvSpPr>
        <p:spPr>
          <a:xfrm>
            <a:off x="468313" y="1125538"/>
            <a:ext cx="8104187" cy="4381500"/>
          </a:xfrm>
        </p:spPr>
        <p:txBody>
          <a:bodyPr/>
          <a:lstStyle/>
          <a:p>
            <a:pPr eaLnBrk="1" hangingPunct="1"/>
            <a:r>
              <a:rPr lang="ja-JP" altLang="en-US" sz="2800"/>
              <a:t>ダウン症などの神経学的な特徴をもつ赤ちゃんの多くでも母乳育児は可能</a:t>
            </a:r>
            <a:endParaRPr lang="en-US" altLang="ja-JP" sz="2800"/>
          </a:p>
          <a:p>
            <a:pPr eaLnBrk="1" hangingPunct="1"/>
            <a:r>
              <a:rPr lang="ja-JP" altLang="en-US" sz="2800"/>
              <a:t>直接乳房から飲めない場合でも</a:t>
            </a:r>
            <a:r>
              <a:rPr lang="en-US" altLang="ja-JP" sz="2800"/>
              <a:t>,</a:t>
            </a:r>
            <a:r>
              <a:rPr lang="ja-JP" altLang="en-US" sz="2800"/>
              <a:t>母乳は大変重要</a:t>
            </a:r>
            <a:endParaRPr lang="en-US" altLang="ja-JP" sz="2800"/>
          </a:p>
          <a:p>
            <a:pPr eaLnBrk="1" hangingPunct="1"/>
            <a:r>
              <a:rPr lang="ja-JP" altLang="en-US" sz="2800"/>
              <a:t>赤ちゃんを起こして何度も授乳し</a:t>
            </a:r>
            <a:r>
              <a:rPr lang="en-US" altLang="ja-JP" sz="2800"/>
              <a:t>,</a:t>
            </a:r>
            <a:r>
              <a:rPr lang="ja-JP" altLang="en-US" sz="2800"/>
              <a:t>授乳中は刺激をして覚醒させる</a:t>
            </a:r>
            <a:endParaRPr lang="en-US" altLang="ja-JP" sz="2800"/>
          </a:p>
          <a:p>
            <a:pPr eaLnBrk="1" hangingPunct="1"/>
            <a:r>
              <a:rPr lang="ja-JP" altLang="en-US" sz="2800"/>
              <a:t>乳房と赤ちゃんの下顎を支えて赤ちゃんの顎を安定させ</a:t>
            </a:r>
            <a:r>
              <a:rPr lang="en-US" altLang="ja-JP" sz="2800"/>
              <a:t>,</a:t>
            </a:r>
            <a:r>
              <a:rPr lang="ja-JP" altLang="en-US" sz="2800"/>
              <a:t>しっかりした吸着を維持する</a:t>
            </a:r>
            <a:endParaRPr lang="en-US" altLang="ja-JP" sz="2800"/>
          </a:p>
          <a:p>
            <a:pPr lvl="1" eaLnBrk="1" hangingPunct="1">
              <a:buClr>
                <a:schemeClr val="bg2"/>
              </a:buClr>
              <a:buFont typeface="Wingdings" charset="2"/>
              <a:buChar char="ü"/>
            </a:pPr>
            <a:r>
              <a:rPr lang="ja-JP" altLang="en-US"/>
              <a:t>親指と人差し指でカップのようにして下顎を支え</a:t>
            </a:r>
            <a:r>
              <a:rPr lang="en-US" altLang="ja-JP"/>
              <a:t>,</a:t>
            </a:r>
            <a:r>
              <a:rPr lang="ja-JP" altLang="en-US"/>
              <a:t>残りの３本の指で乳房の下をカップのように包んで支える</a:t>
            </a:r>
          </a:p>
          <a:p>
            <a:pPr eaLnBrk="1" hangingPunct="1"/>
            <a:endParaRPr lang="en-US" altLang="ja-JP" sz="2800"/>
          </a:p>
        </p:txBody>
      </p:sp>
      <p:sp>
        <p:nvSpPr>
          <p:cNvPr id="87044" name="スライド番号プレースホルダ 3"/>
          <p:cNvSpPr>
            <a:spLocks noGrp="1"/>
          </p:cNvSpPr>
          <p:nvPr>
            <p:ph type="sldNum" sz="quarter" idx="12"/>
          </p:nvPr>
        </p:nvSpPr>
        <p:spPr bwMode="auto">
          <a:noFill/>
          <a:ln>
            <a:miter lim="800000"/>
            <a:headEnd/>
            <a:tailEnd/>
          </a:ln>
        </p:spPr>
        <p:txBody>
          <a:bodyPr/>
          <a:lstStyle/>
          <a:p>
            <a:fld id="{4513DC7B-9C23-7B44-B7E1-DF972C8FB249}" type="slidenum">
              <a:rPr lang="ja-JP" altLang="en-US"/>
              <a:pPr/>
              <a:t>36</a:t>
            </a:fld>
            <a:endParaRPr lang="ja-JP"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タイトル 11"/>
          <p:cNvSpPr>
            <a:spLocks noGrp="1"/>
          </p:cNvSpPr>
          <p:nvPr>
            <p:ph type="title"/>
          </p:nvPr>
        </p:nvSpPr>
        <p:spPr>
          <a:xfrm>
            <a:off x="533400" y="714375"/>
            <a:ext cx="4176713" cy="850900"/>
          </a:xfrm>
        </p:spPr>
        <p:txBody>
          <a:bodyPr/>
          <a:lstStyle/>
          <a:p>
            <a:pPr eaLnBrk="1" hangingPunct="1"/>
            <a:r>
              <a:rPr lang="ja-JP" altLang="en-US" sz="3200" b="1">
                <a:ln>
                  <a:noFill/>
                </a:ln>
                <a:solidFill>
                  <a:srgbClr val="7030A0"/>
                </a:solidFill>
              </a:rPr>
              <a:t>ダンサー・ハンド・ポジション</a:t>
            </a:r>
          </a:p>
        </p:txBody>
      </p:sp>
      <p:sp>
        <p:nvSpPr>
          <p:cNvPr id="89091" name="スライド番号プレースホルダ 7"/>
          <p:cNvSpPr>
            <a:spLocks noGrp="1"/>
          </p:cNvSpPr>
          <p:nvPr>
            <p:ph type="sldNum" sz="quarter" idx="12"/>
          </p:nvPr>
        </p:nvSpPr>
        <p:spPr bwMode="auto">
          <a:noFill/>
          <a:ln>
            <a:miter lim="800000"/>
            <a:headEnd/>
            <a:tailEnd/>
          </a:ln>
        </p:spPr>
        <p:txBody>
          <a:bodyPr/>
          <a:lstStyle/>
          <a:p>
            <a:fld id="{C57E5D2F-87AE-3847-A3DB-C7C4C2393C4B}" type="slidenum">
              <a:rPr lang="ja-JP" altLang="en-US"/>
              <a:pPr/>
              <a:t>37</a:t>
            </a:fld>
            <a:endParaRPr lang="ja-JP" altLang="en-US"/>
          </a:p>
        </p:txBody>
      </p:sp>
      <p:sp>
        <p:nvSpPr>
          <p:cNvPr id="10" name="正方形/長方形 9"/>
          <p:cNvSpPr/>
          <p:nvPr/>
        </p:nvSpPr>
        <p:spPr>
          <a:xfrm>
            <a:off x="4572000" y="690563"/>
            <a:ext cx="3671888" cy="2514600"/>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10-5</a:t>
            </a:r>
          </a:p>
          <a:p>
            <a:pPr algn="ctr">
              <a:defRPr/>
            </a:pPr>
            <a:r>
              <a:rPr lang="ja-JP" altLang="en-US">
                <a:solidFill>
                  <a:schemeClr val="bg1"/>
                </a:solidFill>
                <a:latin typeface="HG丸ｺﾞｼｯｸM-PRO" charset="-128"/>
                <a:cs typeface="HG丸ｺﾞｼｯｸM-PRO" charset="-128"/>
              </a:rPr>
              <a:t>ダンサー・ハンド・ポジション</a:t>
            </a:r>
          </a:p>
        </p:txBody>
      </p:sp>
      <p:sp>
        <p:nvSpPr>
          <p:cNvPr id="11" name="正方形/長方形 10"/>
          <p:cNvSpPr/>
          <p:nvPr/>
        </p:nvSpPr>
        <p:spPr>
          <a:xfrm>
            <a:off x="1042988" y="2133600"/>
            <a:ext cx="3421062" cy="3527425"/>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10-5</a:t>
            </a:r>
          </a:p>
          <a:p>
            <a:pPr algn="ctr">
              <a:defRPr/>
            </a:pPr>
            <a:r>
              <a:rPr lang="ja-JP" altLang="en-US">
                <a:solidFill>
                  <a:schemeClr val="bg1"/>
                </a:solidFill>
                <a:latin typeface="HG丸ｺﾞｼｯｸM-PRO" charset="-128"/>
                <a:cs typeface="HG丸ｺﾞｼｯｸM-PRO" charset="-128"/>
              </a:rPr>
              <a:t>ダンサー・ハンド・ポジション</a:t>
            </a:r>
          </a:p>
          <a:p>
            <a:pPr algn="ctr">
              <a:defRPr/>
            </a:pPr>
            <a:endParaRPr lang="ja-JP" altLang="en-US">
              <a:solidFill>
                <a:schemeClr val="bg1"/>
              </a:solidFill>
              <a:latin typeface="HG丸ｺﾞｼｯｸM-PRO" charset="-128"/>
              <a:cs typeface="HG丸ｺﾞｼｯｸM-PRO" charset="-128"/>
            </a:endParaRPr>
          </a:p>
        </p:txBody>
      </p:sp>
      <p:sp>
        <p:nvSpPr>
          <p:cNvPr id="13" name="正方形/長方形 12"/>
          <p:cNvSpPr/>
          <p:nvPr/>
        </p:nvSpPr>
        <p:spPr>
          <a:xfrm>
            <a:off x="4572000" y="3429000"/>
            <a:ext cx="3671888" cy="2376488"/>
          </a:xfrm>
          <a:prstGeom prst="rect">
            <a:avLst/>
          </a:prstGeom>
          <a:solidFill>
            <a:schemeClr val="tx1"/>
          </a:solidFill>
          <a:ln w="6350">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defRPr/>
            </a:pPr>
            <a:r>
              <a:rPr lang="ja-JP" altLang="en-US">
                <a:solidFill>
                  <a:schemeClr val="bg1"/>
                </a:solidFill>
                <a:latin typeface="HG丸ｺﾞｼｯｸM-PRO" charset="-128"/>
                <a:cs typeface="HG丸ｺﾞｼｯｸM-PRO" charset="-128"/>
              </a:rPr>
              <a:t>図</a:t>
            </a:r>
            <a:r>
              <a:rPr lang="en-US" altLang="ja-JP">
                <a:solidFill>
                  <a:schemeClr val="bg1"/>
                </a:solidFill>
                <a:latin typeface="HG丸ｺﾞｼｯｸM-PRO" charset="-128"/>
                <a:cs typeface="HG丸ｺﾞｼｯｸM-PRO" charset="-128"/>
              </a:rPr>
              <a:t>10-5</a:t>
            </a:r>
          </a:p>
          <a:p>
            <a:pPr algn="ctr">
              <a:defRPr/>
            </a:pPr>
            <a:r>
              <a:rPr lang="ja-JP" altLang="en-US">
                <a:solidFill>
                  <a:schemeClr val="bg1"/>
                </a:solidFill>
                <a:latin typeface="HG丸ｺﾞｼｯｸM-PRO" charset="-128"/>
                <a:cs typeface="HG丸ｺﾞｼｯｸM-PRO" charset="-128"/>
              </a:rPr>
              <a:t>ダンサー・ハンド・ポジション</a:t>
            </a:r>
          </a:p>
          <a:p>
            <a:pPr algn="ctr">
              <a:defRPr/>
            </a:pPr>
            <a:endParaRPr lang="ja-JP" altLang="en-US">
              <a:solidFill>
                <a:schemeClr val="bg1"/>
              </a:solidFill>
              <a:latin typeface="HG丸ｺﾞｼｯｸM-PRO" charset="-128"/>
              <a:cs typeface="HG丸ｺﾞｼｯｸM-PRO"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タイトル 1"/>
          <p:cNvSpPr>
            <a:spLocks noGrp="1"/>
          </p:cNvSpPr>
          <p:nvPr>
            <p:ph type="title"/>
          </p:nvPr>
        </p:nvSpPr>
        <p:spPr>
          <a:xfrm>
            <a:off x="900113" y="620713"/>
            <a:ext cx="7358062" cy="500062"/>
          </a:xfrm>
        </p:spPr>
        <p:txBody>
          <a:bodyPr/>
          <a:lstStyle/>
          <a:p>
            <a:pPr eaLnBrk="1" hangingPunct="1"/>
            <a:r>
              <a:rPr lang="ja-JP" altLang="en-US" sz="3200" b="1">
                <a:ln>
                  <a:noFill/>
                </a:ln>
                <a:solidFill>
                  <a:srgbClr val="7030A0"/>
                </a:solidFill>
              </a:rPr>
              <a:t>ダウン症など神経学的な特徴のある</a:t>
            </a:r>
            <a:r>
              <a:rPr lang="en-US" altLang="ja-JP" sz="3200" b="1">
                <a:ln>
                  <a:noFill/>
                </a:ln>
                <a:solidFill>
                  <a:srgbClr val="7030A0"/>
                </a:solidFill>
              </a:rPr>
              <a:t/>
            </a:r>
            <a:br>
              <a:rPr lang="en-US" altLang="ja-JP" sz="3200" b="1">
                <a:ln>
                  <a:noFill/>
                </a:ln>
                <a:solidFill>
                  <a:srgbClr val="7030A0"/>
                </a:solidFill>
              </a:rPr>
            </a:br>
            <a:r>
              <a:rPr lang="ja-JP" altLang="en-US" sz="3200" b="1">
                <a:ln>
                  <a:noFill/>
                </a:ln>
                <a:solidFill>
                  <a:srgbClr val="7030A0"/>
                </a:solidFill>
              </a:rPr>
              <a:t>赤ちゃんの授乳の特徴</a:t>
            </a:r>
          </a:p>
        </p:txBody>
      </p:sp>
      <p:sp>
        <p:nvSpPr>
          <p:cNvPr id="91139" name="コンテンツ プレースホルダ 2"/>
          <p:cNvSpPr>
            <a:spLocks noGrp="1"/>
          </p:cNvSpPr>
          <p:nvPr>
            <p:ph idx="1"/>
          </p:nvPr>
        </p:nvSpPr>
        <p:spPr>
          <a:xfrm>
            <a:off x="395288" y="1484313"/>
            <a:ext cx="8493125" cy="4311650"/>
          </a:xfrm>
        </p:spPr>
        <p:txBody>
          <a:bodyPr/>
          <a:lstStyle/>
          <a:p>
            <a:pPr eaLnBrk="1" hangingPunct="1"/>
            <a:r>
              <a:rPr lang="ja-JP" altLang="en-US" sz="2800">
                <a:latin typeface="HG丸ｺﾞｼｯｸM-PRO" charset="-128"/>
              </a:rPr>
              <a:t>授乳の方法に関わらず</a:t>
            </a:r>
            <a:r>
              <a:rPr lang="en-US" altLang="ja-JP" sz="2800">
                <a:latin typeface="HG丸ｺﾞｼｯｸM-PRO" charset="-128"/>
              </a:rPr>
              <a:t>,</a:t>
            </a:r>
            <a:r>
              <a:rPr lang="ja-JP" altLang="en-US" sz="2800">
                <a:latin typeface="HG丸ｺﾞｼｯｸM-PRO" charset="-128"/>
              </a:rPr>
              <a:t>授乳には長い時間がかかる可能性がある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直接授乳だから時間がかかるわけではない</a:t>
            </a:r>
            <a:endParaRPr lang="en-US" altLang="ja-JP">
              <a:latin typeface="HG丸ｺﾞｼｯｸM-PRO" charset="-128"/>
            </a:endParaRPr>
          </a:p>
          <a:p>
            <a:pPr eaLnBrk="1" hangingPunct="1"/>
            <a:r>
              <a:rPr lang="ja-JP" altLang="en-US" sz="2800">
                <a:latin typeface="HG丸ｺﾞｼｯｸM-PRO" charset="-128"/>
              </a:rPr>
              <a:t>搾乳してカップで与える必要があるかもしれない</a:t>
            </a:r>
            <a:endParaRPr lang="en-US" altLang="ja-JP" sz="2800">
              <a:latin typeface="HG丸ｺﾞｼｯｸM-PRO" charset="-128"/>
            </a:endParaRPr>
          </a:p>
          <a:p>
            <a:pPr eaLnBrk="1" hangingPunct="1"/>
            <a:r>
              <a:rPr lang="ja-JP" altLang="en-US" sz="2800">
                <a:latin typeface="HG丸ｺﾞｼｯｸM-PRO" charset="-128"/>
              </a:rPr>
              <a:t>乳房と人工乳首の両方から吸啜するのを学ぶのは難しい可能性がある</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人工乳首やおしゃぶりを回避</a:t>
            </a:r>
            <a:endParaRPr lang="en-US" altLang="ja-JP">
              <a:latin typeface="HG丸ｺﾞｼｯｸM-PRO" charset="-128"/>
            </a:endParaRPr>
          </a:p>
          <a:p>
            <a:pPr eaLnBrk="1" hangingPunct="1"/>
            <a:r>
              <a:rPr lang="ja-JP" altLang="en-US" sz="2800">
                <a:latin typeface="HG丸ｺﾞｼｯｸM-PRO" charset="-128"/>
              </a:rPr>
              <a:t>充分に母乳を飲んでいても体重増加はゆっくりかもしれない</a:t>
            </a:r>
            <a:endParaRPr lang="en-US" altLang="ja-JP" sz="2800">
              <a:latin typeface="HG丸ｺﾞｼｯｸM-PRO" charset="-128"/>
            </a:endParaRPr>
          </a:p>
        </p:txBody>
      </p:sp>
      <p:sp>
        <p:nvSpPr>
          <p:cNvPr id="91140" name="スライド番号プレースホルダ 3"/>
          <p:cNvSpPr>
            <a:spLocks noGrp="1"/>
          </p:cNvSpPr>
          <p:nvPr>
            <p:ph type="sldNum" sz="quarter" idx="12"/>
          </p:nvPr>
        </p:nvSpPr>
        <p:spPr bwMode="auto">
          <a:noFill/>
          <a:ln>
            <a:miter lim="800000"/>
            <a:headEnd/>
            <a:tailEnd/>
          </a:ln>
        </p:spPr>
        <p:txBody>
          <a:bodyPr/>
          <a:lstStyle/>
          <a:p>
            <a:fld id="{B8F1058C-518F-A544-9B71-8C01DA3306F2}" type="slidenum">
              <a:rPr lang="ja-JP" altLang="en-US"/>
              <a:pPr/>
              <a:t>38</a:t>
            </a:fld>
            <a:endParaRPr lang="ja-JP"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タイトル 3"/>
          <p:cNvSpPr>
            <a:spLocks noGrp="1"/>
          </p:cNvSpPr>
          <p:nvPr>
            <p:ph type="ctrTitle"/>
          </p:nvPr>
        </p:nvSpPr>
        <p:spPr>
          <a:xfrm>
            <a:off x="-142875" y="2143125"/>
            <a:ext cx="9001125" cy="1357313"/>
          </a:xfrm>
        </p:spPr>
        <p:txBody>
          <a:bodyPr/>
          <a:lstStyle/>
          <a:p>
            <a:pPr eaLnBrk="1" hangingPunct="1"/>
            <a:r>
              <a:rPr lang="ja-JP" altLang="en-US" sz="4000" b="1">
                <a:ln>
                  <a:noFill/>
                </a:ln>
              </a:rPr>
              <a:t>４．母乳以外の食べ物を必要とする</a:t>
            </a:r>
            <a:r>
              <a:rPr lang="en-US" altLang="ja-JP" sz="4000" b="1">
                <a:ln>
                  <a:noFill/>
                </a:ln>
              </a:rPr>
              <a:t/>
            </a:r>
            <a:br>
              <a:rPr lang="en-US" altLang="ja-JP" sz="4000" b="1">
                <a:ln>
                  <a:noFill/>
                </a:ln>
              </a:rPr>
            </a:br>
            <a:r>
              <a:rPr lang="ja-JP" altLang="en-US" sz="4000" b="1">
                <a:ln>
                  <a:noFill/>
                </a:ln>
              </a:rPr>
              <a:t>医学的な理由</a:t>
            </a:r>
          </a:p>
        </p:txBody>
      </p:sp>
      <p:sp>
        <p:nvSpPr>
          <p:cNvPr id="9318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93188" name="スライド番号プレースホルダ 3"/>
          <p:cNvSpPr>
            <a:spLocks noGrp="1"/>
          </p:cNvSpPr>
          <p:nvPr>
            <p:ph type="sldNum" sz="quarter" idx="11"/>
          </p:nvPr>
        </p:nvSpPr>
        <p:spPr bwMode="auto">
          <a:noFill/>
          <a:ln>
            <a:miter lim="800000"/>
            <a:headEnd/>
            <a:tailEnd/>
          </a:ln>
        </p:spPr>
        <p:txBody>
          <a:bodyPr/>
          <a:lstStyle/>
          <a:p>
            <a:fld id="{B1F0B1B2-4BF1-6F41-BBE2-8FAC11DA2EB7}" type="slidenum">
              <a:rPr lang="ja-JP" altLang="en-US"/>
              <a:pPr/>
              <a:t>39</a:t>
            </a:fld>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928688" y="357188"/>
            <a:ext cx="7358062" cy="714375"/>
          </a:xfrm>
        </p:spPr>
        <p:txBody>
          <a:bodyPr/>
          <a:lstStyle/>
          <a:p>
            <a:pPr eaLnBrk="1" hangingPunct="1"/>
            <a:r>
              <a:rPr lang="ja-JP" altLang="en-US" sz="3200">
                <a:ln>
                  <a:noFill/>
                </a:ln>
                <a:solidFill>
                  <a:srgbClr val="7030A0"/>
                </a:solidFill>
              </a:rPr>
              <a:t>裕美さんのストーリー</a:t>
            </a:r>
          </a:p>
        </p:txBody>
      </p:sp>
      <p:sp>
        <p:nvSpPr>
          <p:cNvPr id="21507" name="コンテンツ プレースホルダ 2"/>
          <p:cNvSpPr>
            <a:spLocks noGrp="1"/>
          </p:cNvSpPr>
          <p:nvPr>
            <p:ph idx="1"/>
          </p:nvPr>
        </p:nvSpPr>
        <p:spPr>
          <a:xfrm>
            <a:off x="520700" y="1341438"/>
            <a:ext cx="8174038" cy="4876800"/>
          </a:xfrm>
        </p:spPr>
        <p:txBody>
          <a:bodyPr/>
          <a:lstStyle/>
          <a:p>
            <a:pPr eaLnBrk="1" hangingPunct="1"/>
            <a:r>
              <a:rPr lang="ja-JP" altLang="en-US" sz="2800">
                <a:latin typeface="HG丸ｺﾞｼｯｸM-PRO" charset="-128"/>
              </a:rPr>
              <a:t>裕美さんの赤ちゃんは（予定日より）</a:t>
            </a:r>
            <a:r>
              <a:rPr lang="en-US" altLang="ja-JP" sz="2800">
                <a:latin typeface="HG丸ｺﾞｼｯｸM-PRO" charset="-128"/>
              </a:rPr>
              <a:t>4</a:t>
            </a:r>
            <a:r>
              <a:rPr lang="ja-JP" altLang="en-US" sz="2800">
                <a:latin typeface="HG丸ｺﾞｼｯｸM-PRO" charset="-128"/>
              </a:rPr>
              <a:t>週間早く生まれました</a:t>
            </a:r>
            <a:endParaRPr lang="en-US" altLang="ja-JP" sz="2800">
              <a:latin typeface="HG丸ｺﾞｼｯｸM-PRO" charset="-128"/>
            </a:endParaRPr>
          </a:p>
          <a:p>
            <a:pPr eaLnBrk="1" hangingPunct="1"/>
            <a:r>
              <a:rPr lang="ja-JP" altLang="en-US" sz="2800">
                <a:latin typeface="HG丸ｺﾞｼｯｸM-PRO" charset="-128"/>
              </a:rPr>
              <a:t>赤ちゃんの状態は落ち着いていて</a:t>
            </a:r>
            <a:r>
              <a:rPr lang="en-US" altLang="ja-JP" sz="2800">
                <a:latin typeface="HG丸ｺﾞｼｯｸM-PRO" charset="-128"/>
              </a:rPr>
              <a:t>,</a:t>
            </a:r>
            <a:r>
              <a:rPr lang="ja-JP" altLang="en-US" sz="2800">
                <a:latin typeface="HG丸ｺﾞｼｯｸM-PRO" charset="-128"/>
              </a:rPr>
              <a:t>回復室で母乳を飲み始めました</a:t>
            </a:r>
            <a:endParaRPr lang="en-US" altLang="ja-JP" sz="2800">
              <a:latin typeface="HG丸ｺﾞｼｯｸM-PRO" charset="-128"/>
            </a:endParaRPr>
          </a:p>
          <a:p>
            <a:pPr eaLnBrk="1" hangingPunct="1"/>
            <a:r>
              <a:rPr lang="ja-JP" altLang="en-US" sz="2800">
                <a:latin typeface="HG丸ｺﾞｼｯｸM-PRO" charset="-128"/>
              </a:rPr>
              <a:t>裕美さんは母乳を飲むことができることに驚き</a:t>
            </a:r>
            <a:r>
              <a:rPr lang="en-US" altLang="ja-JP" sz="2800">
                <a:latin typeface="HG丸ｺﾞｼｯｸM-PRO" charset="-128"/>
              </a:rPr>
              <a:t>,</a:t>
            </a:r>
            <a:r>
              <a:rPr lang="ja-JP" altLang="en-US" sz="2800">
                <a:latin typeface="HG丸ｺﾞｼｯｸM-PRO" charset="-128"/>
              </a:rPr>
              <a:t>赤ちゃんを守ることになる初乳をいくらか飲んだことをうれしく思いました</a:t>
            </a:r>
            <a:endParaRPr lang="en-US" altLang="ja-JP" sz="2800">
              <a:latin typeface="HG丸ｺﾞｼｯｸM-PRO" charset="-128"/>
            </a:endParaRPr>
          </a:p>
          <a:p>
            <a:pPr eaLnBrk="1" hangingPunct="1"/>
            <a:r>
              <a:rPr lang="ja-JP" altLang="en-US" sz="2800">
                <a:latin typeface="HG丸ｺﾞｼｯｸM-PRO" charset="-128"/>
              </a:rPr>
              <a:t>看護師は彼女に</a:t>
            </a:r>
            <a:r>
              <a:rPr lang="en-US" altLang="ja-JP" sz="2800">
                <a:latin typeface="HG丸ｺﾞｼｯｸM-PRO" charset="-128"/>
              </a:rPr>
              <a:t>,</a:t>
            </a:r>
            <a:r>
              <a:rPr lang="ja-JP" altLang="en-US" sz="2800">
                <a:latin typeface="HG丸ｺﾞｼｯｸM-PRO" charset="-128"/>
              </a:rPr>
              <a:t>早産で生まれた赤ちゃんを母乳で育てることは大変重要であると話しました</a:t>
            </a: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D39802F0-9D9B-F340-A41B-A893A6892A07}" type="slidenum">
              <a:rPr lang="ja-JP" altLang="en-US"/>
              <a:pPr/>
              <a:t>4</a:t>
            </a:fld>
            <a:endParaRPr lang="ja-JP" altLang="en-US"/>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タイトル 1"/>
          <p:cNvSpPr>
            <a:spLocks noGrp="1"/>
          </p:cNvSpPr>
          <p:nvPr>
            <p:ph type="title"/>
          </p:nvPr>
        </p:nvSpPr>
        <p:spPr>
          <a:xfrm>
            <a:off x="179388" y="404813"/>
            <a:ext cx="8640762" cy="714375"/>
          </a:xfrm>
        </p:spPr>
        <p:txBody>
          <a:bodyPr/>
          <a:lstStyle/>
          <a:p>
            <a:pPr eaLnBrk="1" hangingPunct="1"/>
            <a:r>
              <a:rPr lang="ja-JP" altLang="en-US" sz="3200" b="1">
                <a:ln>
                  <a:noFill/>
                </a:ln>
                <a:solidFill>
                  <a:srgbClr val="7030A0"/>
                </a:solidFill>
              </a:rPr>
              <a:t>「母乳が飲めない」赤ちゃんの３区別</a:t>
            </a:r>
          </a:p>
        </p:txBody>
      </p:sp>
      <p:sp>
        <p:nvSpPr>
          <p:cNvPr id="95235" name="コンテンツ プレースホルダ 2"/>
          <p:cNvSpPr>
            <a:spLocks noGrp="1"/>
          </p:cNvSpPr>
          <p:nvPr>
            <p:ph idx="1"/>
          </p:nvPr>
        </p:nvSpPr>
        <p:spPr>
          <a:xfrm>
            <a:off x="468313" y="1412875"/>
            <a:ext cx="8215312" cy="4230688"/>
          </a:xfrm>
        </p:spPr>
        <p:txBody>
          <a:bodyPr/>
          <a:lstStyle/>
          <a:p>
            <a:pPr eaLnBrk="1" hangingPunct="1"/>
            <a:r>
              <a:rPr lang="ja-JP" altLang="en-US" sz="2800">
                <a:solidFill>
                  <a:srgbClr val="5A5021"/>
                </a:solidFill>
                <a:latin typeface="HG丸ｺﾞｼｯｸM-PRO" charset="-128"/>
              </a:rPr>
              <a:t>明確な医学的適応がなく母乳育児を許可されなかったり中止させられたりすることがある⇒以下の３つに区別して考える</a:t>
            </a:r>
            <a:endParaRPr lang="en-US" altLang="ja-JP" sz="2800">
              <a:solidFill>
                <a:srgbClr val="5A5021"/>
              </a:solidFill>
              <a:latin typeface="HG丸ｺﾞｼｯｸM-PRO" charset="-128"/>
            </a:endParaRPr>
          </a:p>
          <a:p>
            <a:pPr eaLnBrk="1" hangingPunct="1">
              <a:buFont typeface="Wingdings" charset="2"/>
              <a:buNone/>
            </a:pPr>
            <a:r>
              <a:rPr lang="ja-JP" altLang="en-US" sz="2800">
                <a:solidFill>
                  <a:srgbClr val="5A5021"/>
                </a:solidFill>
                <a:latin typeface="HG丸ｺﾞｼｯｸM-PRO" charset="-128"/>
              </a:rPr>
              <a:t>① 直接乳房から哺乳はできないが栄養の選択肢として母乳継続される赤ちゃん</a:t>
            </a:r>
            <a:endParaRPr lang="en-US" altLang="ja-JP" sz="2800">
              <a:solidFill>
                <a:srgbClr val="5A5021"/>
              </a:solidFill>
              <a:latin typeface="HG丸ｺﾞｼｯｸM-PRO" charset="-128"/>
            </a:endParaRPr>
          </a:p>
          <a:p>
            <a:pPr eaLnBrk="1" hangingPunct="1">
              <a:buFont typeface="Wingdings" charset="2"/>
              <a:buNone/>
            </a:pPr>
            <a:r>
              <a:rPr lang="ja-JP" altLang="en-US" sz="2800">
                <a:solidFill>
                  <a:srgbClr val="5A5021"/>
                </a:solidFill>
                <a:latin typeface="HG丸ｺﾞｼｯｸM-PRO" charset="-128"/>
              </a:rPr>
              <a:t>② 母乳もしくは通常の母乳代用品も含めたいかなる乳も与えてはいけない赤ちゃん</a:t>
            </a:r>
            <a:endParaRPr lang="en-US" altLang="ja-JP" sz="2800">
              <a:solidFill>
                <a:srgbClr val="5A5021"/>
              </a:solidFill>
              <a:latin typeface="HG丸ｺﾞｼｯｸM-PRO" charset="-128"/>
            </a:endParaRPr>
          </a:p>
          <a:p>
            <a:pPr eaLnBrk="1" hangingPunct="1">
              <a:buFont typeface="Wingdings" charset="2"/>
              <a:buNone/>
            </a:pPr>
            <a:r>
              <a:rPr lang="ja-JP" altLang="en-US" sz="2800">
                <a:solidFill>
                  <a:srgbClr val="5A5021"/>
                </a:solidFill>
                <a:latin typeface="HG丸ｺﾞｼｯｸM-PRO" charset="-128"/>
              </a:rPr>
              <a:t>③ 理由が何であれ母乳を入手できない赤ちゃん</a:t>
            </a:r>
          </a:p>
        </p:txBody>
      </p:sp>
      <p:sp>
        <p:nvSpPr>
          <p:cNvPr id="95236" name="スライド番号プレースホルダ 3"/>
          <p:cNvSpPr>
            <a:spLocks noGrp="1"/>
          </p:cNvSpPr>
          <p:nvPr>
            <p:ph type="sldNum" sz="quarter" idx="12"/>
          </p:nvPr>
        </p:nvSpPr>
        <p:spPr bwMode="auto">
          <a:noFill/>
          <a:ln>
            <a:miter lim="800000"/>
            <a:headEnd/>
            <a:tailEnd/>
          </a:ln>
        </p:spPr>
        <p:txBody>
          <a:bodyPr/>
          <a:lstStyle/>
          <a:p>
            <a:fld id="{F0970A40-745A-4E48-906C-3D0DFEC3B10D}" type="slidenum">
              <a:rPr lang="ja-JP" altLang="en-US"/>
              <a:pPr/>
              <a:t>40</a:t>
            </a:fld>
            <a:endParaRPr lang="ja-JP"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タイトル 1"/>
          <p:cNvSpPr>
            <a:spLocks noGrp="1"/>
          </p:cNvSpPr>
          <p:nvPr>
            <p:ph type="title"/>
          </p:nvPr>
        </p:nvSpPr>
        <p:spPr/>
        <p:txBody>
          <a:bodyPr/>
          <a:lstStyle/>
          <a:p>
            <a:pPr eaLnBrk="1" hangingPunct="1"/>
            <a:r>
              <a:rPr lang="ja-JP" altLang="en-US" sz="3200" b="1">
                <a:ln>
                  <a:noFill/>
                </a:ln>
                <a:solidFill>
                  <a:srgbClr val="7030A0"/>
                </a:solidFill>
              </a:rPr>
              <a:t>①直接乳房から飲めない赤ちゃん</a:t>
            </a:r>
          </a:p>
        </p:txBody>
      </p:sp>
      <p:sp>
        <p:nvSpPr>
          <p:cNvPr id="97283" name="コンテンツ プレースホルダ 2"/>
          <p:cNvSpPr>
            <a:spLocks noGrp="1"/>
          </p:cNvSpPr>
          <p:nvPr>
            <p:ph idx="1"/>
          </p:nvPr>
        </p:nvSpPr>
        <p:spPr>
          <a:xfrm>
            <a:off x="908050" y="1628775"/>
            <a:ext cx="7358063" cy="2016125"/>
          </a:xfrm>
        </p:spPr>
        <p:txBody>
          <a:bodyPr/>
          <a:lstStyle/>
          <a:p>
            <a:pPr eaLnBrk="1" hangingPunct="1"/>
            <a:r>
              <a:rPr lang="ja-JP" altLang="en-US" sz="2800">
                <a:latin typeface="HG丸ｺﾞｼｯｸM-PRO" charset="-128"/>
              </a:rPr>
              <a:t>搾母乳をチューブ</a:t>
            </a:r>
            <a:r>
              <a:rPr lang="en-US" altLang="ja-JP" sz="2800">
                <a:latin typeface="HG丸ｺﾞｼｯｸM-PRO" charset="-128"/>
              </a:rPr>
              <a:t>,</a:t>
            </a:r>
            <a:r>
              <a:rPr lang="ja-JP" altLang="en-US" sz="2800">
                <a:latin typeface="HG丸ｺﾞｼｯｸM-PRO" charset="-128"/>
              </a:rPr>
              <a:t>カップ</a:t>
            </a:r>
            <a:r>
              <a:rPr lang="en-US" altLang="ja-JP" sz="2800">
                <a:latin typeface="HG丸ｺﾞｼｯｸM-PRO" charset="-128"/>
              </a:rPr>
              <a:t>,</a:t>
            </a:r>
            <a:r>
              <a:rPr lang="ja-JP" altLang="en-US" sz="2800">
                <a:latin typeface="HG丸ｺﾞｼｯｸM-PRO" charset="-128"/>
              </a:rPr>
              <a:t>スプーンで授乳</a:t>
            </a:r>
            <a:endParaRPr lang="en-US" altLang="ja-JP" sz="2800">
              <a:latin typeface="HG丸ｺﾞｼｯｸM-PRO" charset="-128"/>
            </a:endParaRPr>
          </a:p>
          <a:p>
            <a:pPr eaLnBrk="1" hangingPunct="1"/>
            <a:r>
              <a:rPr lang="ja-JP" altLang="en-US" sz="2800">
                <a:latin typeface="HG丸ｺﾞｼｯｸM-PRO" charset="-128"/>
              </a:rPr>
              <a:t>成長を助けるために脂肪が多く含まれている後乳を飲ませるようにする</a:t>
            </a:r>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97284" name="スライド番号プレースホルダ 3"/>
          <p:cNvSpPr>
            <a:spLocks noGrp="1"/>
          </p:cNvSpPr>
          <p:nvPr>
            <p:ph type="sldNum" sz="quarter" idx="12"/>
          </p:nvPr>
        </p:nvSpPr>
        <p:spPr bwMode="auto">
          <a:noFill/>
          <a:ln>
            <a:miter lim="800000"/>
            <a:headEnd/>
            <a:tailEnd/>
          </a:ln>
        </p:spPr>
        <p:txBody>
          <a:bodyPr/>
          <a:lstStyle/>
          <a:p>
            <a:fld id="{305A8EDA-F755-394B-9949-2FFEECA3EA9A}" type="slidenum">
              <a:rPr lang="ja-JP" altLang="en-US"/>
              <a:pPr/>
              <a:t>41</a:t>
            </a:fld>
            <a:endParaRPr lang="ja-JP"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タイトル 1"/>
          <p:cNvSpPr>
            <a:spLocks noGrp="1"/>
          </p:cNvSpPr>
          <p:nvPr>
            <p:ph type="title"/>
          </p:nvPr>
        </p:nvSpPr>
        <p:spPr/>
        <p:txBody>
          <a:bodyPr/>
          <a:lstStyle/>
          <a:p>
            <a:pPr eaLnBrk="1" hangingPunct="1"/>
            <a:r>
              <a:rPr lang="ja-JP" altLang="en-US" sz="3200" b="1">
                <a:ln>
                  <a:noFill/>
                </a:ln>
                <a:solidFill>
                  <a:srgbClr val="7030A0"/>
                </a:solidFill>
              </a:rPr>
              <a:t>②先天性代謝異常をもつ赤ちゃん</a:t>
            </a:r>
          </a:p>
        </p:txBody>
      </p:sp>
      <p:sp>
        <p:nvSpPr>
          <p:cNvPr id="99331" name="コンテンツ プレースホルダ 2"/>
          <p:cNvSpPr>
            <a:spLocks noGrp="1"/>
          </p:cNvSpPr>
          <p:nvPr>
            <p:ph idx="1"/>
          </p:nvPr>
        </p:nvSpPr>
        <p:spPr/>
        <p:txBody>
          <a:bodyPr/>
          <a:lstStyle/>
          <a:p>
            <a:pPr marL="0" indent="0" eaLnBrk="1" hangingPunct="1">
              <a:buFont typeface="Wingdings" charset="2"/>
              <a:buNone/>
            </a:pPr>
            <a:endParaRPr lang="en-US" altLang="ja-JP" sz="2800" u="sng">
              <a:solidFill>
                <a:srgbClr val="C00000"/>
              </a:solidFill>
              <a:latin typeface="HG丸ｺﾞｼｯｸM-PRO" charset="-128"/>
            </a:endParaRPr>
          </a:p>
          <a:p>
            <a:pPr marL="0" indent="0" eaLnBrk="1" hangingPunct="1"/>
            <a:r>
              <a:rPr lang="ja-JP" altLang="en-US" sz="2800">
                <a:solidFill>
                  <a:srgbClr val="5A5021"/>
                </a:solidFill>
                <a:latin typeface="HG丸ｺﾞｼｯｸM-PRO" charset="-128"/>
              </a:rPr>
              <a:t>ガラクトース血症</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フェニルケトン尿症（</a:t>
            </a:r>
            <a:r>
              <a:rPr lang="en-US" altLang="ja-JP" sz="2800">
                <a:solidFill>
                  <a:srgbClr val="5A5021"/>
                </a:solidFill>
                <a:latin typeface="HG丸ｺﾞｼｯｸM-PRO" charset="-128"/>
              </a:rPr>
              <a:t>PKU)</a:t>
            </a:r>
            <a:r>
              <a:rPr lang="ja-JP" altLang="en-US" sz="2800">
                <a:solidFill>
                  <a:srgbClr val="5A5021"/>
                </a:solidFill>
                <a:latin typeface="HG丸ｺﾞｼｯｸM-PRO" charset="-128"/>
              </a:rPr>
              <a:t>やメープルシロップ尿症のような先天性の代謝異常をもつ赤ちゃん </a:t>
            </a:r>
            <a:endParaRPr lang="en-US" altLang="ja-JP" sz="2800">
              <a:solidFill>
                <a:srgbClr val="5A5021"/>
              </a:solidFill>
              <a:latin typeface="HG丸ｺﾞｼｯｸM-PRO" charset="-128"/>
            </a:endParaRPr>
          </a:p>
          <a:p>
            <a:pPr marL="0" indent="0" eaLnBrk="1" hangingPunct="1"/>
            <a:r>
              <a:rPr lang="ja-JP" altLang="en-US" sz="2800">
                <a:solidFill>
                  <a:srgbClr val="5A5021"/>
                </a:solidFill>
                <a:latin typeface="HG丸ｺﾞｼｯｸM-PRO" charset="-128"/>
              </a:rPr>
              <a:t>特定の代謝状態にふさわしい特殊な母乳代用品を部分的あるいは完全に用いて授乳する必要があるかもしれない</a:t>
            </a:r>
            <a:endParaRPr lang="ja-JP" altLang="en-US" sz="2800">
              <a:latin typeface="HG丸ｺﾞｼｯｸM-PRO" charset="-128"/>
            </a:endParaRPr>
          </a:p>
        </p:txBody>
      </p:sp>
      <p:sp>
        <p:nvSpPr>
          <p:cNvPr id="99332" name="スライド番号プレースホルダ 3"/>
          <p:cNvSpPr>
            <a:spLocks noGrp="1"/>
          </p:cNvSpPr>
          <p:nvPr>
            <p:ph type="sldNum" sz="quarter" idx="12"/>
          </p:nvPr>
        </p:nvSpPr>
        <p:spPr bwMode="auto">
          <a:noFill/>
          <a:ln>
            <a:miter lim="800000"/>
            <a:headEnd/>
            <a:tailEnd/>
          </a:ln>
        </p:spPr>
        <p:txBody>
          <a:bodyPr/>
          <a:lstStyle/>
          <a:p>
            <a:fld id="{CB41A8DA-479E-F14D-BB1B-F1C8A3BA4989}" type="slidenum">
              <a:rPr lang="ja-JP" altLang="en-US"/>
              <a:pPr/>
              <a:t>42</a:t>
            </a:fld>
            <a:endParaRPr lang="ja-JP"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タイトル 1"/>
          <p:cNvSpPr>
            <a:spLocks noGrp="1"/>
          </p:cNvSpPr>
          <p:nvPr>
            <p:ph type="title"/>
          </p:nvPr>
        </p:nvSpPr>
        <p:spPr/>
        <p:txBody>
          <a:bodyPr/>
          <a:lstStyle/>
          <a:p>
            <a:pPr eaLnBrk="1" hangingPunct="1"/>
            <a:r>
              <a:rPr lang="ja-JP" altLang="en-US" sz="3200" b="1">
                <a:ln>
                  <a:noFill/>
                </a:ln>
                <a:solidFill>
                  <a:srgbClr val="7030A0"/>
                </a:solidFill>
              </a:rPr>
              <a:t>③母乳が入手できない赤ちゃん</a:t>
            </a:r>
          </a:p>
        </p:txBody>
      </p:sp>
      <p:sp>
        <p:nvSpPr>
          <p:cNvPr id="101379" name="コンテンツ プレースホルダ 2"/>
          <p:cNvSpPr>
            <a:spLocks noGrp="1"/>
          </p:cNvSpPr>
          <p:nvPr>
            <p:ph idx="1"/>
          </p:nvPr>
        </p:nvSpPr>
        <p:spPr>
          <a:xfrm>
            <a:off x="611188" y="1916113"/>
            <a:ext cx="8137525" cy="3097212"/>
          </a:xfrm>
        </p:spPr>
        <p:txBody>
          <a:bodyPr/>
          <a:lstStyle/>
          <a:p>
            <a:pPr eaLnBrk="1" hangingPunct="1"/>
            <a:r>
              <a:rPr lang="ja-JP" altLang="en-US" sz="2800">
                <a:solidFill>
                  <a:srgbClr val="5A5021"/>
                </a:solidFill>
                <a:latin typeface="HG丸ｺﾞｼｯｸM-PRO" charset="-128"/>
              </a:rPr>
              <a:t>母親が近くにいない</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重篤な病気</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死亡した等</a:t>
            </a:r>
            <a:endParaRPr lang="en-US" altLang="ja-JP" sz="2800">
              <a:solidFill>
                <a:srgbClr val="5A5021"/>
              </a:solidFill>
              <a:latin typeface="HG丸ｺﾞｼｯｸM-PRO" charset="-128"/>
            </a:endParaRPr>
          </a:p>
          <a:p>
            <a:pPr eaLnBrk="1" hangingPunct="1"/>
            <a:r>
              <a:rPr lang="en-US" altLang="ja-JP" sz="2800">
                <a:solidFill>
                  <a:srgbClr val="5A5021"/>
                </a:solidFill>
                <a:latin typeface="HG丸ｺﾞｼｯｸM-PRO" charset="-128"/>
              </a:rPr>
              <a:t>HIV</a:t>
            </a:r>
            <a:r>
              <a:rPr lang="ja-JP" altLang="en-US" sz="2800">
                <a:solidFill>
                  <a:srgbClr val="5A5021"/>
                </a:solidFill>
                <a:latin typeface="HG丸ｺﾞｼｯｸM-PRO" charset="-128"/>
              </a:rPr>
              <a:t>陽性で情報を得た上で母乳で育てないと決断した場合⇒赤ちゃんには置換栄養が必要</a:t>
            </a:r>
            <a:endParaRPr lang="en-US" altLang="ja-JP" sz="2800">
              <a:solidFill>
                <a:srgbClr val="5A5021"/>
              </a:solidFill>
              <a:latin typeface="HG丸ｺﾞｼｯｸM-PRO" charset="-128"/>
            </a:endParaRPr>
          </a:p>
          <a:p>
            <a:pPr eaLnBrk="1" hangingPunct="1">
              <a:buFont typeface="Wingdings" charset="2"/>
              <a:buNone/>
            </a:pPr>
            <a:endParaRPr lang="en-US" altLang="ja-JP" sz="2800">
              <a:solidFill>
                <a:srgbClr val="5A5021"/>
              </a:solidFill>
              <a:latin typeface="HG丸ｺﾞｼｯｸM-PRO" charset="-128"/>
            </a:endParaRPr>
          </a:p>
          <a:p>
            <a:pPr eaLnBrk="1" hangingPunct="1">
              <a:buFont typeface="Wingdings" charset="2"/>
              <a:buNone/>
            </a:pPr>
            <a:r>
              <a:rPr lang="ja-JP" altLang="en-US" sz="2000">
                <a:solidFill>
                  <a:srgbClr val="5A5021"/>
                </a:solidFill>
                <a:latin typeface="HG丸ｺﾞｼｯｸM-PRO" charset="-128"/>
              </a:rPr>
              <a:t>（母乳以外のものが必要となる母体の健康についてはセッション</a:t>
            </a:r>
            <a:r>
              <a:rPr lang="en-US" altLang="ja-JP" sz="2000">
                <a:solidFill>
                  <a:srgbClr val="5A5021"/>
                </a:solidFill>
                <a:latin typeface="HG丸ｺﾞｼｯｸM-PRO" charset="-128"/>
              </a:rPr>
              <a:t>13</a:t>
            </a:r>
            <a:r>
              <a:rPr lang="ja-JP" altLang="en-US" sz="2000">
                <a:solidFill>
                  <a:srgbClr val="5A5021"/>
                </a:solidFill>
                <a:latin typeface="HG丸ｺﾞｼｯｸM-PRO" charset="-128"/>
              </a:rPr>
              <a:t>で学ぶ）</a:t>
            </a:r>
            <a:endParaRPr lang="en-US" altLang="ja-JP" sz="2000">
              <a:solidFill>
                <a:srgbClr val="5A5021"/>
              </a:solidFill>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101380" name="スライド番号プレースホルダ 3"/>
          <p:cNvSpPr>
            <a:spLocks noGrp="1"/>
          </p:cNvSpPr>
          <p:nvPr>
            <p:ph type="sldNum" sz="quarter" idx="12"/>
          </p:nvPr>
        </p:nvSpPr>
        <p:spPr bwMode="auto">
          <a:noFill/>
          <a:ln>
            <a:miter lim="800000"/>
            <a:headEnd/>
            <a:tailEnd/>
          </a:ln>
        </p:spPr>
        <p:txBody>
          <a:bodyPr/>
          <a:lstStyle/>
          <a:p>
            <a:fld id="{58D34574-2279-0C4F-BDB1-77249E367602}" type="slidenum">
              <a:rPr lang="ja-JP" altLang="en-US"/>
              <a:pPr/>
              <a:t>43</a:t>
            </a:fld>
            <a:endParaRPr lang="ja-JP"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タイトル 1"/>
          <p:cNvSpPr>
            <a:spLocks noGrp="1"/>
          </p:cNvSpPr>
          <p:nvPr>
            <p:ph type="title"/>
          </p:nvPr>
        </p:nvSpPr>
        <p:spPr>
          <a:xfrm>
            <a:off x="539750" y="1038225"/>
            <a:ext cx="8064500" cy="714375"/>
          </a:xfrm>
        </p:spPr>
        <p:txBody>
          <a:bodyPr/>
          <a:lstStyle/>
          <a:p>
            <a:pPr eaLnBrk="1" hangingPunct="1"/>
            <a:r>
              <a:rPr lang="ja-JP" altLang="en-US" sz="3200" b="1">
                <a:ln>
                  <a:noFill/>
                </a:ln>
                <a:solidFill>
                  <a:srgbClr val="7030A0"/>
                </a:solidFill>
                <a:latin typeface="HG丸ｺﾞｼｯｸM-PRO" charset="-128"/>
              </a:rPr>
              <a:t>母乳だけで育てることができない医学的理由を持つ赤ちゃん</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103427" name="コンテンツ プレースホルダ 2"/>
          <p:cNvSpPr>
            <a:spLocks noGrp="1"/>
          </p:cNvSpPr>
          <p:nvPr>
            <p:ph idx="1"/>
          </p:nvPr>
        </p:nvSpPr>
        <p:spPr>
          <a:xfrm>
            <a:off x="755650" y="2132013"/>
            <a:ext cx="7993063" cy="2592387"/>
          </a:xfrm>
        </p:spPr>
        <p:txBody>
          <a:bodyPr/>
          <a:lstStyle/>
          <a:p>
            <a:pPr eaLnBrk="1" hangingPunct="1"/>
            <a:r>
              <a:rPr lang="ja-JP" altLang="en-US" sz="2800">
                <a:solidFill>
                  <a:srgbClr val="5A5021"/>
                </a:solidFill>
                <a:latin typeface="HG丸ｺﾞｼｯｸM-PRO" charset="-128"/>
              </a:rPr>
              <a:t>適切なトレーニングを受けた保健医療従事者が見て経過を追う必要がある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個別の栄養計画が必要</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母親と家族は赤ちゃんにどのように栄養を与えたらよいかを明確に理解しておく必要</a:t>
            </a:r>
            <a:endParaRPr lang="en-US" altLang="ja-JP" sz="2800">
              <a:solidFill>
                <a:srgbClr val="5A5021"/>
              </a:solidFill>
              <a:latin typeface="HG丸ｺﾞｼｯｸM-PRO" charset="-128"/>
            </a:endParaRPr>
          </a:p>
        </p:txBody>
      </p:sp>
      <p:sp>
        <p:nvSpPr>
          <p:cNvPr id="103428" name="テキスト ボックス 2"/>
          <p:cNvSpPr txBox="1">
            <a:spLocks noChangeArrowheads="1"/>
          </p:cNvSpPr>
          <p:nvPr/>
        </p:nvSpPr>
        <p:spPr bwMode="auto">
          <a:xfrm>
            <a:off x="1331913" y="4868863"/>
            <a:ext cx="5895975" cy="369887"/>
          </a:xfrm>
          <a:prstGeom prst="rect">
            <a:avLst/>
          </a:prstGeom>
          <a:noFill/>
          <a:ln w="9525">
            <a:noFill/>
            <a:miter lim="800000"/>
            <a:headEnd/>
            <a:tailEnd/>
          </a:ln>
        </p:spPr>
        <p:txBody>
          <a:bodyPr wrap="none">
            <a:prstTxWarp prst="textNoShape">
              <a:avLst/>
            </a:prstTxWarp>
            <a:spAutoFit/>
          </a:bodyPr>
          <a:lstStyle/>
          <a:p>
            <a:r>
              <a:rPr lang="ja-JP" altLang="en-US">
                <a:solidFill>
                  <a:srgbClr val="5A5021"/>
                </a:solidFill>
                <a:latin typeface="HG丸ｺﾞｼｯｸM-PRO" charset="-128"/>
              </a:rPr>
              <a:t>（資料「赤ちゃんは母乳代用品を必要としていますか」参照）</a:t>
            </a:r>
          </a:p>
        </p:txBody>
      </p:sp>
      <p:sp>
        <p:nvSpPr>
          <p:cNvPr id="103429" name="スライド番号プレースホルダ 4"/>
          <p:cNvSpPr>
            <a:spLocks noGrp="1"/>
          </p:cNvSpPr>
          <p:nvPr>
            <p:ph type="sldNum" sz="quarter" idx="12"/>
          </p:nvPr>
        </p:nvSpPr>
        <p:spPr bwMode="auto">
          <a:noFill/>
          <a:ln>
            <a:miter lim="800000"/>
            <a:headEnd/>
            <a:tailEnd/>
          </a:ln>
        </p:spPr>
        <p:txBody>
          <a:bodyPr/>
          <a:lstStyle/>
          <a:p>
            <a:fld id="{C6FB117A-FCCC-3A48-846D-1D0B28EE8FDD}" type="slidenum">
              <a:rPr lang="ja-JP" altLang="en-US"/>
              <a:pPr/>
              <a:t>44</a:t>
            </a:fld>
            <a:endParaRPr lang="ja-JP" alt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タイトル 1"/>
          <p:cNvSpPr>
            <a:spLocks noGrp="1"/>
          </p:cNvSpPr>
          <p:nvPr>
            <p:ph type="title"/>
          </p:nvPr>
        </p:nvSpPr>
        <p:spPr>
          <a:xfrm>
            <a:off x="892175" y="411163"/>
            <a:ext cx="7358063" cy="714375"/>
          </a:xfrm>
        </p:spPr>
        <p:txBody>
          <a:bodyPr/>
          <a:lstStyle/>
          <a:p>
            <a:pPr eaLnBrk="1" hangingPunct="1"/>
            <a:r>
              <a:rPr lang="en-US" altLang="ja-JP" sz="3200" b="1">
                <a:ln>
                  <a:noFill/>
                </a:ln>
                <a:solidFill>
                  <a:srgbClr val="7030A0"/>
                </a:solidFill>
                <a:latin typeface="HG丸ｺﾞｼｯｸM-PRO" charset="-128"/>
              </a:rPr>
              <a:t>Take-Home Messages</a:t>
            </a:r>
            <a:endParaRPr lang="ja-JP" altLang="en-US" sz="3200" b="1">
              <a:ln>
                <a:noFill/>
              </a:ln>
              <a:solidFill>
                <a:srgbClr val="7030A0"/>
              </a:solidFill>
              <a:latin typeface="HG丸ｺﾞｼｯｸM-PRO" charset="-128"/>
            </a:endParaRPr>
          </a:p>
        </p:txBody>
      </p:sp>
      <p:sp>
        <p:nvSpPr>
          <p:cNvPr id="105475" name="コンテンツ プレースホルダ 2"/>
          <p:cNvSpPr>
            <a:spLocks noGrp="1"/>
          </p:cNvSpPr>
          <p:nvPr>
            <p:ph idx="1"/>
          </p:nvPr>
        </p:nvSpPr>
        <p:spPr>
          <a:xfrm>
            <a:off x="428625" y="1071563"/>
            <a:ext cx="8247063" cy="5094287"/>
          </a:xfrm>
        </p:spPr>
        <p:txBody>
          <a:bodyPr/>
          <a:lstStyle/>
          <a:p>
            <a:pPr eaLnBrk="1" hangingPunct="1">
              <a:spcAft>
                <a:spcPts val="600"/>
              </a:spcAft>
            </a:pPr>
            <a:r>
              <a:rPr lang="ja-JP" altLang="en-US" sz="2400">
                <a:latin typeface="HG丸ｺﾞｼｯｸM-PRO" charset="-128"/>
              </a:rPr>
              <a:t>特別なニーズをもつ赤ちゃん（早産・低出生体重児）：母乳は防御因子</a:t>
            </a:r>
            <a:r>
              <a:rPr lang="en-US" altLang="ja-JP" sz="2400">
                <a:latin typeface="HG丸ｺﾞｼｯｸM-PRO" charset="-128"/>
              </a:rPr>
              <a:t>/</a:t>
            </a:r>
            <a:r>
              <a:rPr lang="ja-JP" altLang="en-US" sz="2400">
                <a:latin typeface="HG丸ｺﾞｼｯｸM-PRO" charset="-128"/>
              </a:rPr>
              <a:t>栄養</a:t>
            </a:r>
            <a:r>
              <a:rPr lang="en-US" altLang="ja-JP" sz="2400">
                <a:latin typeface="HG丸ｺﾞｼｯｸM-PRO" charset="-128"/>
              </a:rPr>
              <a:t>/</a:t>
            </a:r>
            <a:r>
              <a:rPr lang="ja-JP" altLang="en-US" sz="2400">
                <a:latin typeface="HG丸ｺﾞｼｯｸM-PRO" charset="-128"/>
              </a:rPr>
              <a:t>成長と発達を助ける</a:t>
            </a:r>
            <a:endParaRPr lang="en-US" altLang="ja-JP" sz="2400">
              <a:latin typeface="HG丸ｺﾞｼｯｸM-PRO" charset="-128"/>
            </a:endParaRPr>
          </a:p>
          <a:p>
            <a:pPr eaLnBrk="1" hangingPunct="1">
              <a:spcBef>
                <a:spcPct val="0"/>
              </a:spcBef>
              <a:spcAft>
                <a:spcPts val="600"/>
              </a:spcAft>
            </a:pPr>
            <a:r>
              <a:rPr lang="ja-JP" altLang="en-US" sz="2400">
                <a:latin typeface="HG丸ｺﾞｼｯｸM-PRO" charset="-128"/>
              </a:rPr>
              <a:t>母親に水分・食べ物・休息をとるよう配慮</a:t>
            </a:r>
            <a:r>
              <a:rPr lang="en-US" altLang="ja-JP" sz="2400">
                <a:latin typeface="HG丸ｺﾞｼｯｸM-PRO" charset="-128"/>
              </a:rPr>
              <a:t>. </a:t>
            </a:r>
            <a:r>
              <a:rPr lang="ja-JP" altLang="en-US" sz="2400">
                <a:latin typeface="HG丸ｺﾞｼｯｸM-PRO" charset="-128"/>
              </a:rPr>
              <a:t>赤ちゃんと念密な接触ができるよう援助</a:t>
            </a:r>
            <a:endParaRPr lang="en-US" altLang="ja-JP" sz="2400">
              <a:latin typeface="HG丸ｺﾞｼｯｸM-PRO" charset="-128"/>
            </a:endParaRPr>
          </a:p>
          <a:p>
            <a:pPr eaLnBrk="1" hangingPunct="1">
              <a:spcBef>
                <a:spcPct val="0"/>
              </a:spcBef>
              <a:spcAft>
                <a:spcPts val="600"/>
              </a:spcAft>
            </a:pPr>
            <a:r>
              <a:rPr lang="ja-JP" altLang="en-US" sz="2400">
                <a:latin typeface="HG丸ｺﾞｼｯｸM-PRO" charset="-128"/>
              </a:rPr>
              <a:t>家庭でサインに応じた授乳を理解するため</a:t>
            </a:r>
            <a:r>
              <a:rPr lang="en-US" altLang="ja-JP" sz="2400">
                <a:latin typeface="HG丸ｺﾞｼｯｸM-PRO" charset="-128"/>
              </a:rPr>
              <a:t>,</a:t>
            </a:r>
            <a:r>
              <a:rPr lang="ja-JP" altLang="en-US" sz="2400">
                <a:latin typeface="HG丸ｺﾞｼｯｸM-PRO" charset="-128"/>
              </a:rPr>
              <a:t>母子同室</a:t>
            </a:r>
            <a:r>
              <a:rPr lang="en-US" altLang="ja-JP" sz="2400">
                <a:latin typeface="HG丸ｺﾞｼｯｸM-PRO" charset="-128"/>
              </a:rPr>
              <a:t>,</a:t>
            </a:r>
            <a:r>
              <a:rPr lang="ja-JP" altLang="en-US" sz="2400">
                <a:latin typeface="HG丸ｺﾞｼｯｸM-PRO" charset="-128"/>
              </a:rPr>
              <a:t>肌と肌との触れあいをして退院の準備</a:t>
            </a:r>
            <a:endParaRPr lang="en-US" altLang="ja-JP" sz="2400">
              <a:latin typeface="HG丸ｺﾞｼｯｸM-PRO" charset="-128"/>
            </a:endParaRPr>
          </a:p>
          <a:p>
            <a:pPr eaLnBrk="1" hangingPunct="1">
              <a:spcBef>
                <a:spcPct val="0"/>
              </a:spcBef>
              <a:spcAft>
                <a:spcPts val="600"/>
              </a:spcAft>
            </a:pPr>
            <a:r>
              <a:rPr lang="ja-JP" altLang="en-US" sz="2400">
                <a:latin typeface="HG丸ｺﾞｼｯｸM-PRO" charset="-128"/>
              </a:rPr>
              <a:t>特別なニーズをもった赤ちゃんは早めにフォロー</a:t>
            </a:r>
            <a:endParaRPr lang="en-US" altLang="ja-JP" sz="2400">
              <a:latin typeface="HG丸ｺﾞｼｯｸM-PRO" charset="-128"/>
            </a:endParaRPr>
          </a:p>
          <a:p>
            <a:pPr eaLnBrk="1" hangingPunct="1">
              <a:spcBef>
                <a:spcPct val="0"/>
              </a:spcBef>
              <a:spcAft>
                <a:spcPts val="600"/>
              </a:spcAft>
            </a:pPr>
            <a:r>
              <a:rPr lang="en-US" altLang="ja-JP" sz="2400">
                <a:latin typeface="HG丸ｺﾞｼｯｸM-PRO" charset="-128"/>
              </a:rPr>
              <a:t>2</a:t>
            </a:r>
            <a:r>
              <a:rPr lang="ja-JP" altLang="en-US" sz="2400">
                <a:latin typeface="HG丸ｺﾞｼｯｸM-PRO" charset="-128"/>
              </a:rPr>
              <a:t>人以上の赤ちゃんの母乳育児の鍵：時間と保健医療従事者や家族</a:t>
            </a:r>
            <a:r>
              <a:rPr lang="en-US" altLang="ja-JP" sz="2400">
                <a:latin typeface="HG丸ｺﾞｼｯｸM-PRO" charset="-128"/>
              </a:rPr>
              <a:t>/</a:t>
            </a:r>
            <a:r>
              <a:rPr lang="ja-JP" altLang="en-US" sz="2400">
                <a:latin typeface="HG丸ｺﾞｼｯｸM-PRO" charset="-128"/>
              </a:rPr>
              <a:t>友人からの支援と励まし</a:t>
            </a:r>
            <a:endParaRPr lang="en-US" altLang="ja-JP" sz="2400">
              <a:latin typeface="HG丸ｺﾞｼｯｸM-PRO" charset="-128"/>
            </a:endParaRPr>
          </a:p>
          <a:p>
            <a:pPr eaLnBrk="1" hangingPunct="1">
              <a:spcBef>
                <a:spcPct val="0"/>
              </a:spcBef>
              <a:spcAft>
                <a:spcPts val="600"/>
              </a:spcAft>
            </a:pPr>
            <a:r>
              <a:rPr lang="ja-JP" altLang="en-US" sz="2400">
                <a:latin typeface="HG丸ｺﾞｼｯｸM-PRO" charset="-128"/>
              </a:rPr>
              <a:t>低血糖</a:t>
            </a:r>
            <a:r>
              <a:rPr lang="en-US" altLang="ja-JP" sz="2400">
                <a:latin typeface="HG丸ｺﾞｼｯｸM-PRO" charset="-128"/>
              </a:rPr>
              <a:t>/</a:t>
            </a:r>
            <a:r>
              <a:rPr lang="ja-JP" altLang="en-US" sz="2400">
                <a:latin typeface="HG丸ｺﾞｼｯｸM-PRO" charset="-128"/>
              </a:rPr>
              <a:t>黄疸</a:t>
            </a:r>
            <a:r>
              <a:rPr lang="en-US" altLang="ja-JP" sz="2400">
                <a:latin typeface="HG丸ｺﾞｼｯｸM-PRO" charset="-128"/>
              </a:rPr>
              <a:t>/</a:t>
            </a:r>
            <a:r>
              <a:rPr lang="ja-JP" altLang="en-US" sz="2400">
                <a:latin typeface="HG丸ｺﾞｼｯｸM-PRO" charset="-128"/>
              </a:rPr>
              <a:t>脱水の予防</a:t>
            </a:r>
            <a:r>
              <a:rPr lang="en-US" altLang="ja-JP" sz="2400">
                <a:latin typeface="HG丸ｺﾞｼｯｸM-PRO" charset="-128"/>
              </a:rPr>
              <a:t>:</a:t>
            </a:r>
            <a:r>
              <a:rPr lang="ja-JP" altLang="en-US" sz="2400">
                <a:latin typeface="HG丸ｺﾞｼｯｸM-PRO" charset="-128"/>
              </a:rPr>
              <a:t>：頻繁な授乳</a:t>
            </a:r>
            <a:r>
              <a:rPr lang="en-US" altLang="ja-JP" sz="2400">
                <a:latin typeface="HG丸ｺﾞｼｯｸM-PRO" charset="-128"/>
              </a:rPr>
              <a:t>,</a:t>
            </a:r>
            <a:r>
              <a:rPr lang="ja-JP" altLang="en-US" sz="2400">
                <a:latin typeface="HG丸ｺﾞｼｯｸM-PRO" charset="-128"/>
              </a:rPr>
              <a:t>母子同室</a:t>
            </a:r>
            <a:r>
              <a:rPr lang="en-US" altLang="ja-JP" sz="2400">
                <a:latin typeface="HG丸ｺﾞｼｯｸM-PRO" charset="-128"/>
              </a:rPr>
              <a:t>,</a:t>
            </a:r>
            <a:r>
              <a:rPr lang="ja-JP" altLang="en-US" sz="2400">
                <a:latin typeface="HG丸ｺﾞｼｯｸM-PRO" charset="-128"/>
              </a:rPr>
              <a:t>搾母乳のカップ授乳</a:t>
            </a:r>
            <a:r>
              <a:rPr lang="en-US" altLang="ja-JP" sz="2400">
                <a:latin typeface="HG丸ｺﾞｼｯｸM-PRO" charset="-128"/>
              </a:rPr>
              <a:t>,</a:t>
            </a:r>
            <a:r>
              <a:rPr lang="ja-JP" altLang="en-US" sz="2400">
                <a:latin typeface="HG丸ｺﾞｼｯｸM-PRO" charset="-128"/>
              </a:rPr>
              <a:t>水分補足の回避</a:t>
            </a:r>
            <a:endParaRPr lang="en-US" altLang="ja-JP" sz="2400">
              <a:latin typeface="HG丸ｺﾞｼｯｸM-PRO" charset="-128"/>
            </a:endParaRPr>
          </a:p>
          <a:p>
            <a:pPr eaLnBrk="1" hangingPunct="1">
              <a:spcBef>
                <a:spcPct val="0"/>
              </a:spcBef>
              <a:spcAft>
                <a:spcPts val="600"/>
              </a:spcAft>
            </a:pPr>
            <a:r>
              <a:rPr lang="ja-JP" altLang="en-US" sz="2400">
                <a:latin typeface="HG丸ｺﾞｼｯｸM-PRO" charset="-128"/>
              </a:rPr>
              <a:t>母乳だけで育てられない医学的適応⇒専門家が継続援助</a:t>
            </a:r>
          </a:p>
          <a:p>
            <a:pPr eaLnBrk="1" hangingPunct="1">
              <a:spcAft>
                <a:spcPts val="600"/>
              </a:spcAft>
            </a:pPr>
            <a:endParaRPr lang="en-US" altLang="ja-JP" sz="2400">
              <a:latin typeface="HG丸ｺﾞｼｯｸM-PRO" charset="-128"/>
            </a:endParaRPr>
          </a:p>
        </p:txBody>
      </p:sp>
      <p:sp>
        <p:nvSpPr>
          <p:cNvPr id="105476" name="スライド番号プレースホルダ 3"/>
          <p:cNvSpPr>
            <a:spLocks noGrp="1"/>
          </p:cNvSpPr>
          <p:nvPr>
            <p:ph type="sldNum" sz="quarter" idx="12"/>
          </p:nvPr>
        </p:nvSpPr>
        <p:spPr bwMode="auto">
          <a:noFill/>
          <a:ln>
            <a:miter lim="800000"/>
            <a:headEnd/>
            <a:tailEnd/>
          </a:ln>
        </p:spPr>
        <p:txBody>
          <a:bodyPr/>
          <a:lstStyle/>
          <a:p>
            <a:fld id="{D324B5A2-2AD8-984F-8D9A-9A6EBCF48197}" type="slidenum">
              <a:rPr lang="ja-JP" altLang="en-US"/>
              <a:pPr/>
              <a:t>45</a:t>
            </a:fld>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コンテンツ プレースホルダ 2"/>
          <p:cNvSpPr>
            <a:spLocks noGrp="1"/>
          </p:cNvSpPr>
          <p:nvPr>
            <p:ph idx="1"/>
          </p:nvPr>
        </p:nvSpPr>
        <p:spPr>
          <a:xfrm>
            <a:off x="539750" y="1773238"/>
            <a:ext cx="8150225" cy="2646362"/>
          </a:xfrm>
        </p:spPr>
        <p:txBody>
          <a:bodyPr/>
          <a:lstStyle/>
          <a:p>
            <a:pPr eaLnBrk="1" hangingPunct="1">
              <a:buFont typeface="Wingdings" charset="2"/>
              <a:buNone/>
            </a:pPr>
            <a:endParaRPr lang="en-US" altLang="ja-JP" sz="2800">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　早産児</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低出生体重児</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特別なニーズ</a:t>
            </a:r>
            <a:endParaRPr lang="en-US" altLang="ja-JP" sz="2800">
              <a:solidFill>
                <a:srgbClr val="C00000"/>
              </a:solidFill>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のある赤ちゃん</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病児にとって</a:t>
            </a:r>
            <a:r>
              <a:rPr lang="en-US" altLang="ja-JP" sz="2800">
                <a:solidFill>
                  <a:srgbClr val="C00000"/>
                </a:solidFill>
                <a:latin typeface="HG丸ｺﾞｼｯｸM-PRO" charset="-128"/>
              </a:rPr>
              <a:t>,</a:t>
            </a:r>
          </a:p>
          <a:p>
            <a:pPr algn="ctr" eaLnBrk="1" hangingPunct="1">
              <a:buFont typeface="Wingdings" charset="2"/>
              <a:buNone/>
            </a:pPr>
            <a:r>
              <a:rPr lang="ja-JP" altLang="en-US" sz="2800">
                <a:solidFill>
                  <a:srgbClr val="C00000"/>
                </a:solidFill>
                <a:latin typeface="HG丸ｺﾞｼｯｸM-PRO" charset="-128"/>
              </a:rPr>
              <a:t>母乳育児はどうして特に重要なのでしょうか？</a:t>
            </a:r>
          </a:p>
        </p:txBody>
      </p:sp>
      <p:sp>
        <p:nvSpPr>
          <p:cNvPr id="23555" name="スライド番号プレースホルダ 2"/>
          <p:cNvSpPr>
            <a:spLocks noGrp="1"/>
          </p:cNvSpPr>
          <p:nvPr>
            <p:ph type="sldNum" sz="quarter" idx="12"/>
          </p:nvPr>
        </p:nvSpPr>
        <p:spPr bwMode="auto">
          <a:noFill/>
          <a:ln>
            <a:miter lim="800000"/>
            <a:headEnd/>
            <a:tailEnd/>
          </a:ln>
        </p:spPr>
        <p:txBody>
          <a:bodyPr/>
          <a:lstStyle/>
          <a:p>
            <a:fld id="{25976F03-E515-B345-A636-B69075296339}" type="slidenum">
              <a:rPr lang="ja-JP" altLang="en-US"/>
              <a:pPr/>
              <a:t>5</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5362">
                                            <p:txEl>
                                              <p:pRg st="1" end="1"/>
                                            </p:txEl>
                                          </p:spTgt>
                                        </p:tgtEl>
                                        <p:attrNameLst>
                                          <p:attrName>style.visibility</p:attrName>
                                        </p:attrNameLst>
                                      </p:cBhvr>
                                      <p:to>
                                        <p:strVal val="visible"/>
                                      </p:to>
                                    </p:set>
                                    <p:animEffect transition="in" filter="diamond(in)">
                                      <p:cBhvr>
                                        <p:cTn id="7" dur="2000"/>
                                        <p:tgtEl>
                                          <p:spTgt spid="15362">
                                            <p:txEl>
                                              <p:pRg st="1" end="1"/>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5362">
                                            <p:txEl>
                                              <p:pRg st="2" end="2"/>
                                            </p:txEl>
                                          </p:spTgt>
                                        </p:tgtEl>
                                        <p:attrNameLst>
                                          <p:attrName>style.visibility</p:attrName>
                                        </p:attrNameLst>
                                      </p:cBhvr>
                                      <p:to>
                                        <p:strVal val="visible"/>
                                      </p:to>
                                    </p:set>
                                    <p:animEffect transition="in" filter="diamond(in)">
                                      <p:cBhvr>
                                        <p:cTn id="12" dur="2000"/>
                                        <p:tgtEl>
                                          <p:spTgt spid="15362">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15362">
                                            <p:txEl>
                                              <p:pRg st="3" end="3"/>
                                            </p:txEl>
                                          </p:spTgt>
                                        </p:tgtEl>
                                        <p:attrNameLst>
                                          <p:attrName>style.visibility</p:attrName>
                                        </p:attrNameLst>
                                      </p:cBhvr>
                                      <p:to>
                                        <p:strVal val="visible"/>
                                      </p:to>
                                    </p:set>
                                    <p:animEffect transition="in" filter="diamond(in)">
                                      <p:cBhvr>
                                        <p:cTn id="17" dur="2000"/>
                                        <p:tgtEl>
                                          <p:spTgt spid="1536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1"/>
          <p:cNvSpPr>
            <a:spLocks noGrp="1"/>
          </p:cNvSpPr>
          <p:nvPr>
            <p:ph type="title"/>
          </p:nvPr>
        </p:nvSpPr>
        <p:spPr>
          <a:xfrm>
            <a:off x="611188" y="485775"/>
            <a:ext cx="7858125" cy="1071563"/>
          </a:xfrm>
        </p:spPr>
        <p:txBody>
          <a:bodyPr/>
          <a:lstStyle/>
          <a:p>
            <a:pPr eaLnBrk="1" hangingPunct="1"/>
            <a:r>
              <a:rPr lang="ja-JP" altLang="en-US" sz="2800" b="1">
                <a:ln>
                  <a:noFill/>
                </a:ln>
                <a:solidFill>
                  <a:srgbClr val="7030A0"/>
                </a:solidFill>
                <a:latin typeface="HG丸ｺﾞｼｯｸM-PRO" charset="-128"/>
              </a:rPr>
              <a:t>早産児</a:t>
            </a:r>
            <a:r>
              <a:rPr lang="en-US" altLang="ja-JP" sz="2800" b="1">
                <a:ln>
                  <a:noFill/>
                </a:ln>
                <a:solidFill>
                  <a:srgbClr val="7030A0"/>
                </a:solidFill>
                <a:latin typeface="HG丸ｺﾞｼｯｸM-PRO" charset="-128"/>
              </a:rPr>
              <a:t>/</a:t>
            </a:r>
            <a:r>
              <a:rPr lang="ja-JP" altLang="en-US" sz="2800" b="1">
                <a:ln>
                  <a:noFill/>
                </a:ln>
                <a:solidFill>
                  <a:srgbClr val="7030A0"/>
                </a:solidFill>
                <a:latin typeface="HG丸ｺﾞｼｯｸM-PRO" charset="-128"/>
              </a:rPr>
              <a:t>低出生体重児</a:t>
            </a:r>
            <a:r>
              <a:rPr lang="en-US" altLang="ja-JP" sz="2800" b="1">
                <a:ln>
                  <a:noFill/>
                </a:ln>
                <a:solidFill>
                  <a:srgbClr val="7030A0"/>
                </a:solidFill>
                <a:latin typeface="HG丸ｺﾞｼｯｸM-PRO" charset="-128"/>
              </a:rPr>
              <a:t>/</a:t>
            </a:r>
            <a:r>
              <a:rPr lang="ja-JP" altLang="en-US" sz="2800" b="1">
                <a:ln>
                  <a:noFill/>
                </a:ln>
                <a:solidFill>
                  <a:srgbClr val="7030A0"/>
                </a:solidFill>
                <a:latin typeface="HG丸ｺﾞｼｯｸM-PRO" charset="-128"/>
              </a:rPr>
              <a:t>特別なニーズ</a:t>
            </a:r>
            <a:r>
              <a:rPr lang="en-US" altLang="ja-JP" sz="2800" b="1">
                <a:ln>
                  <a:noFill/>
                </a:ln>
                <a:solidFill>
                  <a:srgbClr val="7030A0"/>
                </a:solidFill>
                <a:latin typeface="HG丸ｺﾞｼｯｸM-PRO" charset="-128"/>
              </a:rPr>
              <a:t/>
            </a:r>
            <a:br>
              <a:rPr lang="en-US" altLang="ja-JP" sz="2800" b="1">
                <a:ln>
                  <a:noFill/>
                </a:ln>
                <a:solidFill>
                  <a:srgbClr val="7030A0"/>
                </a:solidFill>
                <a:latin typeface="HG丸ｺﾞｼｯｸM-PRO" charset="-128"/>
              </a:rPr>
            </a:br>
            <a:r>
              <a:rPr lang="ja-JP" altLang="en-US" sz="2800" b="1">
                <a:ln>
                  <a:noFill/>
                </a:ln>
                <a:solidFill>
                  <a:srgbClr val="7030A0"/>
                </a:solidFill>
                <a:latin typeface="HG丸ｺﾞｼｯｸM-PRO" charset="-128"/>
              </a:rPr>
              <a:t>のある赤ちゃんにとっての母乳の重要性</a:t>
            </a:r>
          </a:p>
        </p:txBody>
      </p:sp>
      <p:sp>
        <p:nvSpPr>
          <p:cNvPr id="25603" name="コンテンツ プレースホルダ 2"/>
          <p:cNvSpPr>
            <a:spLocks noGrp="1"/>
          </p:cNvSpPr>
          <p:nvPr>
            <p:ph idx="1"/>
          </p:nvPr>
        </p:nvSpPr>
        <p:spPr>
          <a:xfrm>
            <a:off x="857250" y="1852613"/>
            <a:ext cx="7429500" cy="3736975"/>
          </a:xfrm>
        </p:spPr>
        <p:txBody>
          <a:bodyPr/>
          <a:lstStyle/>
          <a:p>
            <a:pPr eaLnBrk="1" hangingPunct="1"/>
            <a:r>
              <a:rPr lang="ja-JP" altLang="en-US" sz="2800">
                <a:latin typeface="HG丸ｺﾞｼｯｸM-PRO" charset="-128"/>
              </a:rPr>
              <a:t>母乳の成分</a:t>
            </a:r>
            <a:endParaRPr lang="en-US" altLang="ja-JP" sz="2800">
              <a:latin typeface="HG丸ｺﾞｼｯｸM-PRO" charset="-128"/>
            </a:endParaRPr>
          </a:p>
          <a:p>
            <a:pPr lvl="1" eaLnBrk="1" hangingPunct="1">
              <a:buClr>
                <a:srgbClr val="C00000"/>
              </a:buClr>
              <a:buFont typeface="Wingdings" charset="2"/>
              <a:buChar char="ü"/>
            </a:pPr>
            <a:r>
              <a:rPr lang="ja-JP" altLang="en-US">
                <a:latin typeface="HG丸ｺﾞｼｯｸM-PRO" charset="-128"/>
              </a:rPr>
              <a:t>免疫防御因子－感染予防</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成長因子－児の消化管や他の組織を発達させる</a:t>
            </a:r>
            <a:r>
              <a:rPr lang="en-US" altLang="ja-JP">
                <a:latin typeface="HG丸ｺﾞｼｯｸM-PRO" charset="-128"/>
              </a:rPr>
              <a:t>,</a:t>
            </a:r>
            <a:r>
              <a:rPr lang="ja-JP" altLang="en-US">
                <a:latin typeface="HG丸ｺﾞｼｯｸM-PRO" charset="-128"/>
              </a:rPr>
              <a:t>下痢の後の治癒促進</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乳汁を消化・吸収を容易にする酵素</a:t>
            </a:r>
            <a:endParaRPr lang="en-US" altLang="ja-JP">
              <a:latin typeface="HG丸ｺﾞｼｯｸM-PRO" charset="-128"/>
            </a:endParaRPr>
          </a:p>
          <a:p>
            <a:pPr lvl="1" eaLnBrk="1" hangingPunct="1">
              <a:buClr>
                <a:srgbClr val="C00000"/>
              </a:buClr>
              <a:buFont typeface="Wingdings" charset="2"/>
              <a:buChar char="ü"/>
            </a:pPr>
            <a:r>
              <a:rPr lang="ja-JP" altLang="en-US">
                <a:latin typeface="HG丸ｺﾞｼｯｸM-PRO" charset="-128"/>
              </a:rPr>
              <a:t>脳の発達を助ける特別な必須脂肪酸</a:t>
            </a: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54793F31-BC86-424D-84F6-B01981267D68}" type="slidenum">
              <a:rPr lang="ja-JP" altLang="en-US"/>
              <a:pPr/>
              <a:t>6</a:t>
            </a:fld>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a:xfrm>
            <a:off x="323850" y="428625"/>
            <a:ext cx="8569325" cy="1071563"/>
          </a:xfrm>
        </p:spPr>
        <p:txBody>
          <a:bodyPr/>
          <a:lstStyle/>
          <a:p>
            <a:pPr eaLnBrk="1" hangingPunct="1"/>
            <a:r>
              <a:rPr lang="ja-JP" altLang="en-US" sz="2800" b="1">
                <a:ln>
                  <a:noFill/>
                </a:ln>
                <a:solidFill>
                  <a:srgbClr val="7030A0"/>
                </a:solidFill>
                <a:latin typeface="HG丸ｺﾞｼｯｸM-PRO" charset="-128"/>
              </a:rPr>
              <a:t>早産児</a:t>
            </a:r>
            <a:r>
              <a:rPr lang="en-US" altLang="ja-JP" sz="2800" b="1">
                <a:ln>
                  <a:noFill/>
                </a:ln>
                <a:solidFill>
                  <a:srgbClr val="7030A0"/>
                </a:solidFill>
                <a:latin typeface="HG丸ｺﾞｼｯｸM-PRO" charset="-128"/>
              </a:rPr>
              <a:t>/</a:t>
            </a:r>
            <a:r>
              <a:rPr lang="ja-JP" altLang="en-US" sz="2800" b="1">
                <a:ln>
                  <a:noFill/>
                </a:ln>
                <a:solidFill>
                  <a:srgbClr val="7030A0"/>
                </a:solidFill>
                <a:latin typeface="HG丸ｺﾞｼｯｸM-PRO" charset="-128"/>
              </a:rPr>
              <a:t>低出生体重児</a:t>
            </a:r>
            <a:r>
              <a:rPr lang="en-US" altLang="ja-JP" sz="2800" b="1">
                <a:ln>
                  <a:noFill/>
                </a:ln>
                <a:solidFill>
                  <a:srgbClr val="7030A0"/>
                </a:solidFill>
                <a:latin typeface="HG丸ｺﾞｼｯｸM-PRO" charset="-128"/>
              </a:rPr>
              <a:t>/</a:t>
            </a:r>
            <a:r>
              <a:rPr lang="ja-JP" altLang="en-US" sz="2800" b="1">
                <a:ln>
                  <a:noFill/>
                </a:ln>
                <a:solidFill>
                  <a:srgbClr val="7030A0"/>
                </a:solidFill>
                <a:latin typeface="HG丸ｺﾞｼｯｸM-PRO" charset="-128"/>
              </a:rPr>
              <a:t>特別なニーズのある赤ちゃん</a:t>
            </a:r>
            <a:r>
              <a:rPr lang="en-US" altLang="ja-JP" sz="2800" b="1">
                <a:ln>
                  <a:noFill/>
                </a:ln>
                <a:solidFill>
                  <a:srgbClr val="7030A0"/>
                </a:solidFill>
                <a:latin typeface="HG丸ｺﾞｼｯｸM-PRO" charset="-128"/>
              </a:rPr>
              <a:t/>
            </a:r>
            <a:br>
              <a:rPr lang="en-US" altLang="ja-JP" sz="2800" b="1">
                <a:ln>
                  <a:noFill/>
                </a:ln>
                <a:solidFill>
                  <a:srgbClr val="7030A0"/>
                </a:solidFill>
                <a:latin typeface="HG丸ｺﾞｼｯｸM-PRO" charset="-128"/>
              </a:rPr>
            </a:br>
            <a:r>
              <a:rPr lang="ja-JP" altLang="en-US" sz="2800" b="1">
                <a:ln>
                  <a:noFill/>
                </a:ln>
                <a:solidFill>
                  <a:srgbClr val="7030A0"/>
                </a:solidFill>
                <a:latin typeface="HG丸ｺﾞｼｯｸM-PRO" charset="-128"/>
              </a:rPr>
              <a:t>にとって</a:t>
            </a:r>
            <a:r>
              <a:rPr lang="ja-JP" altLang="en-US" sz="2800" b="1" u="sng">
                <a:ln>
                  <a:noFill/>
                </a:ln>
                <a:solidFill>
                  <a:srgbClr val="7030A0"/>
                </a:solidFill>
                <a:latin typeface="HG丸ｺﾞｼｯｸM-PRO" charset="-128"/>
              </a:rPr>
              <a:t>母乳育児</a:t>
            </a:r>
            <a:r>
              <a:rPr lang="ja-JP" altLang="en-US" sz="2800" b="1">
                <a:ln>
                  <a:noFill/>
                </a:ln>
                <a:solidFill>
                  <a:srgbClr val="7030A0"/>
                </a:solidFill>
                <a:latin typeface="HG丸ｺﾞｼｯｸM-PRO" charset="-128"/>
              </a:rPr>
              <a:t>の重要性</a:t>
            </a:r>
          </a:p>
        </p:txBody>
      </p:sp>
      <p:sp>
        <p:nvSpPr>
          <p:cNvPr id="27651" name="コンテンツ プレースホルダ 2"/>
          <p:cNvSpPr>
            <a:spLocks noGrp="1"/>
          </p:cNvSpPr>
          <p:nvPr>
            <p:ph idx="1"/>
          </p:nvPr>
        </p:nvSpPr>
        <p:spPr>
          <a:xfrm>
            <a:off x="857250" y="1851025"/>
            <a:ext cx="7429500" cy="4168775"/>
          </a:xfrm>
        </p:spPr>
        <p:txBody>
          <a:bodyPr/>
          <a:lstStyle/>
          <a:p>
            <a:pPr eaLnBrk="1" hangingPunct="1"/>
            <a:r>
              <a:rPr lang="ja-JP" altLang="en-US" sz="2800">
                <a:latin typeface="HG丸ｺﾞｼｯｸM-PRO" charset="-128"/>
              </a:rPr>
              <a:t>赤ちゃんを落ち着かせる</a:t>
            </a:r>
            <a:endParaRPr lang="en-US" altLang="ja-JP" sz="2800">
              <a:latin typeface="HG丸ｺﾞｼｯｸM-PRO" charset="-128"/>
            </a:endParaRPr>
          </a:p>
          <a:p>
            <a:pPr eaLnBrk="1" hangingPunct="1"/>
            <a:r>
              <a:rPr lang="ja-JP" altLang="en-US" sz="2800">
                <a:latin typeface="HG丸ｺﾞｼｯｸM-PRO" charset="-128"/>
              </a:rPr>
              <a:t>採血時の痛み・赤ちゃんの病状に関連した痛みを緩和する</a:t>
            </a:r>
            <a:endParaRPr lang="en-US" altLang="ja-JP" sz="2800">
              <a:latin typeface="HG丸ｺﾞｼｯｸM-PRO" charset="-128"/>
            </a:endParaRPr>
          </a:p>
          <a:p>
            <a:pPr eaLnBrk="1" hangingPunct="1"/>
            <a:r>
              <a:rPr lang="ja-JP" altLang="en-US" sz="2800">
                <a:latin typeface="HG丸ｺﾞｼｯｸM-PRO" charset="-128"/>
              </a:rPr>
              <a:t>母親に赤ちゃんの世話をする上での重要な役目を与える</a:t>
            </a:r>
            <a:endParaRPr lang="en-US" altLang="ja-JP" sz="2800">
              <a:latin typeface="HG丸ｺﾞｼｯｸM-PRO" charset="-128"/>
            </a:endParaRPr>
          </a:p>
          <a:p>
            <a:pPr eaLnBrk="1" hangingPunct="1"/>
            <a:r>
              <a:rPr lang="ja-JP" altLang="en-US" sz="2800">
                <a:latin typeface="HG丸ｺﾞｼｯｸM-PRO" charset="-128"/>
              </a:rPr>
              <a:t>赤ちゃんを心地よくさせる</a:t>
            </a:r>
            <a:endParaRPr lang="en-US" altLang="ja-JP" sz="2800">
              <a:latin typeface="HG丸ｺﾞｼｯｸM-PRO" charset="-128"/>
            </a:endParaRPr>
          </a:p>
          <a:p>
            <a:pPr eaLnBrk="1" hangingPunct="1"/>
            <a:r>
              <a:rPr lang="ja-JP" altLang="en-US" sz="2800">
                <a:latin typeface="HG丸ｺﾞｼｯｸM-PRO" charset="-128"/>
              </a:rPr>
              <a:t>家族とのつながりの維持</a:t>
            </a: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1059C389-DE7D-C746-838B-473E93268763}" type="slidenum">
              <a:rPr lang="ja-JP" altLang="en-US"/>
              <a:pPr/>
              <a:t>7</a:t>
            </a:fld>
            <a:endParaRPr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428625" y="428625"/>
            <a:ext cx="8215313" cy="1071563"/>
          </a:xfrm>
        </p:spPr>
        <p:txBody>
          <a:bodyPr/>
          <a:lstStyle/>
          <a:p>
            <a:pPr eaLnBrk="1" hangingPunct="1"/>
            <a:r>
              <a:rPr lang="ja-JP" altLang="en-US" sz="3200" b="1">
                <a:ln>
                  <a:noFill/>
                </a:ln>
                <a:solidFill>
                  <a:srgbClr val="7030A0"/>
                </a:solidFill>
                <a:latin typeface="HG丸ｺﾞｼｯｸM-PRO" charset="-128"/>
              </a:rPr>
              <a:t>特別なニーズのある赤ちゃん</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にとっての母乳の恩恵</a:t>
            </a:r>
          </a:p>
        </p:txBody>
      </p:sp>
      <p:sp>
        <p:nvSpPr>
          <p:cNvPr id="29699" name="コンテンツ プレースホルダ 2"/>
          <p:cNvSpPr>
            <a:spLocks noGrp="1"/>
          </p:cNvSpPr>
          <p:nvPr>
            <p:ph idx="1"/>
          </p:nvPr>
        </p:nvSpPr>
        <p:spPr>
          <a:xfrm>
            <a:off x="827088" y="2133600"/>
            <a:ext cx="7572375" cy="3159125"/>
          </a:xfrm>
        </p:spPr>
        <p:txBody>
          <a:bodyPr/>
          <a:lstStyle/>
          <a:p>
            <a:pPr eaLnBrk="1" hangingPunct="1"/>
            <a:r>
              <a:rPr lang="ja-JP" altLang="en-US" sz="2800">
                <a:latin typeface="HG丸ｺﾞｼｯｸM-PRO" charset="-128"/>
              </a:rPr>
              <a:t>神経学的な症状</a:t>
            </a:r>
            <a:r>
              <a:rPr lang="en-US" altLang="ja-JP" sz="2800">
                <a:latin typeface="HG丸ｺﾞｼｯｸM-PRO" charset="-128"/>
              </a:rPr>
              <a:t>,</a:t>
            </a:r>
            <a:r>
              <a:rPr lang="ja-JP" altLang="en-US" sz="2800">
                <a:latin typeface="HG丸ｺﾞｼｯｸM-PRO" charset="-128"/>
              </a:rPr>
              <a:t>循環器の問題や口唇裂・口蓋裂など特別な配慮を必要とする児・病児は</a:t>
            </a:r>
            <a:r>
              <a:rPr lang="en-US" altLang="ja-JP" sz="2800">
                <a:latin typeface="HG丸ｺﾞｼｯｸM-PRO" charset="-128"/>
              </a:rPr>
              <a:t>,</a:t>
            </a:r>
            <a:r>
              <a:rPr lang="ja-JP" altLang="en-US" sz="2800">
                <a:latin typeface="HG丸ｺﾞｼｯｸM-PRO" charset="-128"/>
              </a:rPr>
              <a:t>健康な赤ちゃん以上に母乳が必要</a:t>
            </a:r>
            <a:endParaRPr lang="en-US" altLang="ja-JP" sz="2800">
              <a:latin typeface="HG丸ｺﾞｼｯｸM-PRO" charset="-128"/>
            </a:endParaRPr>
          </a:p>
          <a:p>
            <a:pPr eaLnBrk="1" hangingPunct="1"/>
            <a:r>
              <a:rPr lang="ja-JP" altLang="en-US" sz="2800">
                <a:latin typeface="HG丸ｺﾞｼｯｸM-PRO" charset="-128"/>
              </a:rPr>
              <a:t>母乳育児は病気にかかっている月齢の大きな赤ちゃんや幼児にも恩恵がある</a:t>
            </a:r>
            <a:endParaRPr lang="en-US" altLang="ja-JP" sz="2800">
              <a:latin typeface="HG丸ｺﾞｼｯｸM-PRO" charset="-128"/>
            </a:endParaRPr>
          </a:p>
          <a:p>
            <a:pPr eaLnBrk="1" hangingPunct="1"/>
            <a:endParaRPr lang="ja-JP" altLang="en-US" sz="2800">
              <a:latin typeface="HG丸ｺﾞｼｯｸM-PRO" charset="-128"/>
            </a:endParaRP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6E5F5E78-246F-B34B-B40D-4EA1DB6041A8}" type="slidenum">
              <a:rPr lang="ja-JP" altLang="en-US"/>
              <a:pPr/>
              <a:t>8</a:t>
            </a:fld>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428625" y="285750"/>
            <a:ext cx="8358188" cy="1214438"/>
          </a:xfrm>
        </p:spPr>
        <p:txBody>
          <a:bodyPr/>
          <a:lstStyle/>
          <a:p>
            <a:pPr eaLnBrk="1" hangingPunct="1"/>
            <a:r>
              <a:rPr lang="ja-JP" altLang="en-US" sz="3200" b="1">
                <a:ln>
                  <a:noFill/>
                </a:ln>
                <a:solidFill>
                  <a:srgbClr val="7030A0"/>
                </a:solidFill>
              </a:rPr>
              <a:t>さまざまな「特別なニーズのある」赤ちゃん</a:t>
            </a:r>
          </a:p>
        </p:txBody>
      </p:sp>
      <p:sp>
        <p:nvSpPr>
          <p:cNvPr id="31747" name="コンテンツ プレースホルダ 2"/>
          <p:cNvSpPr>
            <a:spLocks noGrp="1"/>
          </p:cNvSpPr>
          <p:nvPr>
            <p:ph idx="1"/>
          </p:nvPr>
        </p:nvSpPr>
        <p:spPr>
          <a:xfrm>
            <a:off x="971550" y="1989138"/>
            <a:ext cx="7704138" cy="5143500"/>
          </a:xfrm>
        </p:spPr>
        <p:txBody>
          <a:bodyPr/>
          <a:lstStyle/>
          <a:p>
            <a:pPr eaLnBrk="1" hangingPunct="1"/>
            <a:r>
              <a:rPr lang="ja-JP" altLang="en-US" sz="2800">
                <a:latin typeface="HG丸ｺﾞｼｯｸM-PRO" charset="-128"/>
              </a:rPr>
              <a:t>経口摂取できない赤ちゃん</a:t>
            </a:r>
            <a:endParaRPr lang="en-US" altLang="ja-JP" sz="2800">
              <a:latin typeface="HG丸ｺﾞｼｯｸM-PRO" charset="-128"/>
            </a:endParaRPr>
          </a:p>
          <a:p>
            <a:pPr eaLnBrk="1" hangingPunct="1"/>
            <a:r>
              <a:rPr lang="ja-JP" altLang="en-US" sz="2800">
                <a:latin typeface="HG丸ｺﾞｼｯｸM-PRO" charset="-128"/>
              </a:rPr>
              <a:t>経口摂取できるが哺乳ができない赤ちゃん</a:t>
            </a:r>
            <a:endParaRPr lang="en-US" altLang="ja-JP" sz="2800">
              <a:latin typeface="HG丸ｺﾞｼｯｸM-PRO" charset="-128"/>
            </a:endParaRPr>
          </a:p>
          <a:p>
            <a:pPr eaLnBrk="1" hangingPunct="1"/>
            <a:r>
              <a:rPr lang="ja-JP" altLang="en-US" sz="2800">
                <a:latin typeface="HG丸ｺﾞｼｯｸM-PRO" charset="-128"/>
              </a:rPr>
              <a:t>哺乳できるが</a:t>
            </a:r>
            <a:r>
              <a:rPr lang="en-US" altLang="ja-JP" sz="2800">
                <a:latin typeface="HG丸ｺﾞｼｯｸM-PRO" charset="-128"/>
              </a:rPr>
              <a:t>,</a:t>
            </a:r>
            <a:r>
              <a:rPr lang="ja-JP" altLang="en-US" sz="2800">
                <a:latin typeface="HG丸ｺﾞｼｯｸM-PRO" charset="-128"/>
              </a:rPr>
              <a:t>必要とする全量を飲めない赤ちゃん</a:t>
            </a:r>
            <a:endParaRPr lang="en-US" altLang="ja-JP" sz="2800">
              <a:latin typeface="HG丸ｺﾞｼｯｸM-PRO" charset="-128"/>
            </a:endParaRPr>
          </a:p>
          <a:p>
            <a:pPr eaLnBrk="1" hangingPunct="1"/>
            <a:r>
              <a:rPr lang="ja-JP" altLang="en-US" sz="2800">
                <a:latin typeface="HG丸ｺﾞｼｯｸM-PRO" charset="-128"/>
              </a:rPr>
              <a:t>充分に哺乳できる赤ちゃん</a:t>
            </a:r>
            <a:endParaRPr lang="en-US" altLang="ja-JP" sz="2800">
              <a:latin typeface="HG丸ｺﾞｼｯｸM-PRO" charset="-128"/>
            </a:endParaRPr>
          </a:p>
          <a:p>
            <a:pPr eaLnBrk="1" hangingPunct="1"/>
            <a:r>
              <a:rPr lang="ja-JP" altLang="en-US" sz="2800">
                <a:latin typeface="HG丸ｺﾞｼｯｸM-PRO" charset="-128"/>
              </a:rPr>
              <a:t>母乳を全く摂取できない赤ちゃん</a:t>
            </a: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ED025B13-F9C3-A94E-B49D-75103FF2B927}" type="slidenum">
              <a:rPr lang="ja-JP" altLang="en-US"/>
              <a:pPr/>
              <a:t>9</a:t>
            </a:fld>
            <a:endParaRPr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 xmlns:thm15="http://schemas.microsoft.com/office/thememl/2012/main" xmlns:a="http://schemas.openxmlformats.org/drawingml/2006/main"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2988</TotalTime>
  <Words>2906</Words>
  <Application>Microsoft Macintosh PowerPoint</Application>
  <PresentationFormat>画面に合わせる (4:3)</PresentationFormat>
  <Paragraphs>259</Paragraphs>
  <Slides>45</Slides>
  <Notes>45</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45</vt:i4>
      </vt:variant>
    </vt:vector>
  </HeadingPairs>
  <TitlesOfParts>
    <vt:vector size="46" baseType="lpstr">
      <vt:lpstr>用基礎セミ</vt:lpstr>
      <vt:lpstr>赤ちゃんとお母さんにやさしい 母乳育児支援</vt:lpstr>
      <vt:lpstr>セッションの目的</vt:lpstr>
      <vt:lpstr>１．早産や低出生体重で生まれた赤ちゃん,病気の赤ちゃんへの母乳育児</vt:lpstr>
      <vt:lpstr>裕美さんのストーリー</vt:lpstr>
      <vt:lpstr>スライド 5</vt:lpstr>
      <vt:lpstr>早産児/低出生体重児/特別なニーズ のある赤ちゃんにとっての母乳の重要性</vt:lpstr>
      <vt:lpstr>早産児/低出生体重児/特別なニーズのある赤ちゃん にとって母乳育児の重要性</vt:lpstr>
      <vt:lpstr>特別なニーズのある赤ちゃん にとっての母乳の恩恵</vt:lpstr>
      <vt:lpstr>さまざまな「特別なニーズのある」赤ちゃん</vt:lpstr>
      <vt:lpstr>スライド 10</vt:lpstr>
      <vt:lpstr>新生児治療室での母乳育児支援</vt:lpstr>
      <vt:lpstr>肌と肌とのふれあい 「カンガルー・マザー・ケア」</vt:lpstr>
      <vt:lpstr>スライド 13</vt:lpstr>
      <vt:lpstr>母親を大切に</vt:lpstr>
      <vt:lpstr>母乳育児確立のための支援</vt:lpstr>
      <vt:lpstr>赤ちゃんを乳房のところで抱く</vt:lpstr>
      <vt:lpstr>早期産児の授乳姿勢のとり方</vt:lpstr>
      <vt:lpstr>母親に示す授乳姿勢:赤ちゃんを支える</vt:lpstr>
      <vt:lpstr>母親に示す授乳姿勢:乳房を支える</vt:lpstr>
      <vt:lpstr>授乳のとき予想されることを 母親に説明する</vt:lpstr>
      <vt:lpstr>授乳のとき注意すること</vt:lpstr>
      <vt:lpstr>母親と赤ちゃんが退院するための準備</vt:lpstr>
      <vt:lpstr>２．２人以上の赤ちゃんへの母乳育児</vt:lpstr>
      <vt:lpstr>２人以上に充分な母乳産生の鍵</vt:lpstr>
      <vt:lpstr>母親に勧めること</vt:lpstr>
      <vt:lpstr>双子の赤ちゃんへの授乳</vt:lpstr>
      <vt:lpstr>双子の授乳</vt:lpstr>
      <vt:lpstr>きょうだい同時期授乳</vt:lpstr>
      <vt:lpstr>母乳をやめずに母親が栄養をとる</vt:lpstr>
      <vt:lpstr>３．臨床的にしばしば心配される　　　合併症の予防と対処法</vt:lpstr>
      <vt:lpstr>低血糖/黄疸/脱水の予防と対処法</vt:lpstr>
      <vt:lpstr>新生児の低血糖</vt:lpstr>
      <vt:lpstr>黄疸</vt:lpstr>
      <vt:lpstr>脱水</vt:lpstr>
      <vt:lpstr>呼吸に問題のある赤ちゃん</vt:lpstr>
      <vt:lpstr>神経学的な特徴のある赤ちゃん</vt:lpstr>
      <vt:lpstr>ダンサー・ハンド・ポジション</vt:lpstr>
      <vt:lpstr>ダウン症など神経学的な特徴のある 赤ちゃんの授乳の特徴</vt:lpstr>
      <vt:lpstr>４．母乳以外の食べ物を必要とする 医学的な理由</vt:lpstr>
      <vt:lpstr>「母乳が飲めない」赤ちゃんの３区別</vt:lpstr>
      <vt:lpstr>①直接乳房から飲めない赤ちゃん</vt:lpstr>
      <vt:lpstr>②先天性代謝異常をもつ赤ちゃん</vt:lpstr>
      <vt:lpstr>③母乳が入手できない赤ちゃん</vt:lpstr>
      <vt:lpstr>母乳だけで育てることができない医学的理由を持つ赤ちゃん </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284</cp:revision>
  <dcterms:created xsi:type="dcterms:W3CDTF">2017-08-19T04:36:30Z</dcterms:created>
  <dcterms:modified xsi:type="dcterms:W3CDTF">2017-08-19T04:39:12Z</dcterms:modified>
</cp:coreProperties>
</file>